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6" r:id="rId4"/>
    <p:sldMasterId id="2147483698" r:id="rId5"/>
  </p:sldMasterIdLst>
  <p:notesMasterIdLst>
    <p:notesMasterId r:id="rId69"/>
  </p:notesMasterIdLst>
  <p:sldIdLst>
    <p:sldId id="333" r:id="rId6"/>
    <p:sldId id="334" r:id="rId7"/>
    <p:sldId id="335" r:id="rId8"/>
    <p:sldId id="258" r:id="rId9"/>
    <p:sldId id="491" r:id="rId10"/>
    <p:sldId id="497" r:id="rId11"/>
    <p:sldId id="433" r:id="rId12"/>
    <p:sldId id="476" r:id="rId13"/>
    <p:sldId id="496" r:id="rId14"/>
    <p:sldId id="498" r:id="rId15"/>
    <p:sldId id="478" r:id="rId16"/>
    <p:sldId id="266" r:id="rId17"/>
    <p:sldId id="479" r:id="rId18"/>
    <p:sldId id="483" r:id="rId19"/>
    <p:sldId id="484" r:id="rId20"/>
    <p:sldId id="485" r:id="rId21"/>
    <p:sldId id="486" r:id="rId22"/>
    <p:sldId id="487" r:id="rId23"/>
    <p:sldId id="490" r:id="rId24"/>
    <p:sldId id="488" r:id="rId25"/>
    <p:sldId id="489" r:id="rId26"/>
    <p:sldId id="505" r:id="rId27"/>
    <p:sldId id="492" r:id="rId28"/>
    <p:sldId id="493" r:id="rId29"/>
    <p:sldId id="494" r:id="rId30"/>
    <p:sldId id="495" r:id="rId31"/>
    <p:sldId id="506" r:id="rId32"/>
    <p:sldId id="536" r:id="rId33"/>
    <p:sldId id="507" r:id="rId34"/>
    <p:sldId id="508" r:id="rId35"/>
    <p:sldId id="500" r:id="rId36"/>
    <p:sldId id="499" r:id="rId37"/>
    <p:sldId id="501" r:id="rId38"/>
    <p:sldId id="502" r:id="rId39"/>
    <p:sldId id="503" r:id="rId40"/>
    <p:sldId id="504" r:id="rId41"/>
    <p:sldId id="509" r:id="rId42"/>
    <p:sldId id="510" r:id="rId43"/>
    <p:sldId id="511" r:id="rId44"/>
    <p:sldId id="512" r:id="rId45"/>
    <p:sldId id="513" r:id="rId46"/>
    <p:sldId id="514" r:id="rId47"/>
    <p:sldId id="515" r:id="rId48"/>
    <p:sldId id="516" r:id="rId49"/>
    <p:sldId id="517" r:id="rId50"/>
    <p:sldId id="518" r:id="rId51"/>
    <p:sldId id="519" r:id="rId52"/>
    <p:sldId id="529" r:id="rId53"/>
    <p:sldId id="520" r:id="rId54"/>
    <p:sldId id="532" r:id="rId55"/>
    <p:sldId id="533" r:id="rId56"/>
    <p:sldId id="534" r:id="rId57"/>
    <p:sldId id="535" r:id="rId58"/>
    <p:sldId id="521" r:id="rId59"/>
    <p:sldId id="522" r:id="rId60"/>
    <p:sldId id="531" r:id="rId61"/>
    <p:sldId id="530" r:id="rId62"/>
    <p:sldId id="524" r:id="rId63"/>
    <p:sldId id="525" r:id="rId64"/>
    <p:sldId id="526" r:id="rId65"/>
    <p:sldId id="527" r:id="rId66"/>
    <p:sldId id="528" r:id="rId67"/>
    <p:sldId id="362" r:id="rId6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PSINGH" initials="P" lastIdx="1" clrIdx="0">
    <p:extLst>
      <p:ext uri="{19B8F6BF-5375-455C-9EA6-DF929625EA0E}">
        <p15:presenceInfo xmlns:p15="http://schemas.microsoft.com/office/powerpoint/2012/main" userId="PPSING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8"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openxmlformats.org/officeDocument/2006/relationships/tableStyles" Target="tableStyles.xml"/><Relationship Id="rId5" Type="http://schemas.openxmlformats.org/officeDocument/2006/relationships/slideMaster" Target="slideMasters/slideMaster5.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notesMaster" Target="notesMasters/notesMaster1.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 Type="http://schemas.openxmlformats.org/officeDocument/2006/relationships/slide" Target="slides/slide2.xml"/><Relationship Id="rId7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E968D0-5960-4302-B1F4-A430942D4EF9}" type="datetimeFigureOut">
              <a:rPr lang="en-US" smtClean="0"/>
              <a:pPr/>
              <a:t>12-Sep-24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CE5904-B44C-4EA9-9400-7EFE40816364}" type="slidenum">
              <a:rPr lang="en-US" smtClean="0"/>
              <a:pPr/>
              <a:t>‹#›</a:t>
            </a:fld>
            <a:endParaRPr lang="en-US"/>
          </a:p>
        </p:txBody>
      </p:sp>
    </p:spTree>
    <p:extLst>
      <p:ext uri="{BB962C8B-B14F-4D97-AF65-F5344CB8AC3E}">
        <p14:creationId xmlns:p14="http://schemas.microsoft.com/office/powerpoint/2010/main" val="449213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fld id="{B60E73B1-749D-4026-A83B-C329CFD78010}" type="datetime1">
              <a:rPr lang="en-US" smtClean="0">
                <a:solidFill>
                  <a:prstClr val="black"/>
                </a:solidFill>
              </a:rPr>
              <a:pPr/>
              <a:t>12-Sep-24</a:t>
            </a:fld>
            <a:endParaRPr lang="en-US">
              <a:solidFill>
                <a:prstClr val="black"/>
              </a:solidFill>
            </a:endParaRPr>
          </a:p>
        </p:txBody>
      </p:sp>
    </p:spTree>
    <p:extLst>
      <p:ext uri="{BB962C8B-B14F-4D97-AF65-F5344CB8AC3E}">
        <p14:creationId xmlns:p14="http://schemas.microsoft.com/office/powerpoint/2010/main" val="872604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778676-10C6-4C39-8026-ED3245729754}" type="slidenum">
              <a:rPr lang="en-IN" altLang="en-US" smtClean="0">
                <a:solidFill>
                  <a:prstClr val="black"/>
                </a:solidFill>
              </a:rPr>
              <a:pPr/>
              <a:t>3</a:t>
            </a:fld>
            <a:endParaRPr lang="en-IN" altLang="en-US">
              <a:solidFill>
                <a:prstClr val="black"/>
              </a:solidFill>
            </a:endParaRPr>
          </a:p>
        </p:txBody>
      </p:sp>
    </p:spTree>
    <p:extLst>
      <p:ext uri="{BB962C8B-B14F-4D97-AF65-F5344CB8AC3E}">
        <p14:creationId xmlns:p14="http://schemas.microsoft.com/office/powerpoint/2010/main" val="1399151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EDEE655C-C14E-4125-82EE-4E1A94D0F8C2}" type="datetimeFigureOut">
              <a:rPr lang="en-IN" smtClean="0"/>
              <a:pPr/>
              <a:t>12-09-2024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C8D5824-116A-4C92-907A-43CC4EB210C6}" type="slidenum">
              <a:rPr lang="en-IN" smtClean="0"/>
              <a:pPr/>
              <a:t>‹#›</a:t>
            </a:fld>
            <a:endParaRPr lang="en-IN"/>
          </a:p>
        </p:txBody>
      </p:sp>
    </p:spTree>
    <p:extLst>
      <p:ext uri="{BB962C8B-B14F-4D97-AF65-F5344CB8AC3E}">
        <p14:creationId xmlns:p14="http://schemas.microsoft.com/office/powerpoint/2010/main" val="2759684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DEE655C-C14E-4125-82EE-4E1A94D0F8C2}" type="datetimeFigureOut">
              <a:rPr lang="en-IN" smtClean="0"/>
              <a:pPr/>
              <a:t>12-09-2024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C8D5824-116A-4C92-907A-43CC4EB210C6}" type="slidenum">
              <a:rPr lang="en-IN" smtClean="0"/>
              <a:pPr/>
              <a:t>‹#›</a:t>
            </a:fld>
            <a:endParaRPr lang="en-IN"/>
          </a:p>
        </p:txBody>
      </p:sp>
    </p:spTree>
    <p:extLst>
      <p:ext uri="{BB962C8B-B14F-4D97-AF65-F5344CB8AC3E}">
        <p14:creationId xmlns:p14="http://schemas.microsoft.com/office/powerpoint/2010/main" val="1688474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DEE655C-C14E-4125-82EE-4E1A94D0F8C2}" type="datetimeFigureOut">
              <a:rPr lang="en-IN" smtClean="0"/>
              <a:pPr/>
              <a:t>12-09-2024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C8D5824-116A-4C92-907A-43CC4EB210C6}" type="slidenum">
              <a:rPr lang="en-IN" smtClean="0"/>
              <a:pPr/>
              <a:t>‹#›</a:t>
            </a:fld>
            <a:endParaRPr lang="en-IN"/>
          </a:p>
        </p:txBody>
      </p:sp>
    </p:spTree>
    <p:extLst>
      <p:ext uri="{BB962C8B-B14F-4D97-AF65-F5344CB8AC3E}">
        <p14:creationId xmlns:p14="http://schemas.microsoft.com/office/powerpoint/2010/main" val="9871305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7C4DE42B-1E30-4121-8E73-706A0F87D95C}" type="datetimeFigureOut">
              <a:rPr lang="en-IN" smtClean="0">
                <a:solidFill>
                  <a:prstClr val="black">
                    <a:tint val="75000"/>
                  </a:prstClr>
                </a:solidFill>
              </a:rPr>
              <a:pPr/>
              <a:t>12-09-2024</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p:cNvSpPr>
            <a:spLocks noGrp="1"/>
          </p:cNvSpPr>
          <p:nvPr>
            <p:ph type="sldNum" sz="quarter" idx="12"/>
          </p:nvPr>
        </p:nvSpPr>
        <p:spPr/>
        <p:txBody>
          <a:bodyPr/>
          <a:lstStyle/>
          <a:p>
            <a:fld id="{607BD681-F6EC-4331-866C-C37286772F22}"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val="14492697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7C4DE42B-1E30-4121-8E73-706A0F87D95C}" type="datetimeFigureOut">
              <a:rPr lang="en-IN" smtClean="0">
                <a:solidFill>
                  <a:prstClr val="black">
                    <a:tint val="75000"/>
                  </a:prstClr>
                </a:solidFill>
              </a:rPr>
              <a:pPr/>
              <a:t>12-09-2024</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p:cNvSpPr>
            <a:spLocks noGrp="1"/>
          </p:cNvSpPr>
          <p:nvPr>
            <p:ph type="sldNum" sz="quarter" idx="12"/>
          </p:nvPr>
        </p:nvSpPr>
        <p:spPr/>
        <p:txBody>
          <a:bodyPr/>
          <a:lstStyle/>
          <a:p>
            <a:fld id="{607BD681-F6EC-4331-866C-C37286772F22}"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val="1327385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endParaRPr lang="en-IN"/>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4DE42B-1E30-4121-8E73-706A0F87D95C}" type="datetimeFigureOut">
              <a:rPr lang="en-IN" smtClean="0">
                <a:solidFill>
                  <a:prstClr val="black">
                    <a:tint val="75000"/>
                  </a:prstClr>
                </a:solidFill>
              </a:rPr>
              <a:pPr/>
              <a:t>12-09-2024</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p:cNvSpPr>
            <a:spLocks noGrp="1"/>
          </p:cNvSpPr>
          <p:nvPr>
            <p:ph type="sldNum" sz="quarter" idx="12"/>
          </p:nvPr>
        </p:nvSpPr>
        <p:spPr/>
        <p:txBody>
          <a:bodyPr/>
          <a:lstStyle/>
          <a:p>
            <a:fld id="{607BD681-F6EC-4331-866C-C37286772F22}"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val="18100393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7C4DE42B-1E30-4121-8E73-706A0F87D95C}" type="datetimeFigureOut">
              <a:rPr lang="en-IN" smtClean="0">
                <a:solidFill>
                  <a:prstClr val="black">
                    <a:tint val="75000"/>
                  </a:prstClr>
                </a:solidFill>
              </a:rPr>
              <a:pPr/>
              <a:t>12-09-2024</a:t>
            </a:fld>
            <a:endParaRPr lang="en-IN">
              <a:solidFill>
                <a:prstClr val="black">
                  <a:tint val="75000"/>
                </a:prstClr>
              </a:solidFill>
            </a:endParaRPr>
          </a:p>
        </p:txBody>
      </p:sp>
      <p:sp>
        <p:nvSpPr>
          <p:cNvPr id="6" name="Footer Placeholder 5"/>
          <p:cNvSpPr>
            <a:spLocks noGrp="1"/>
          </p:cNvSpPr>
          <p:nvPr>
            <p:ph type="ftr" sz="quarter" idx="11"/>
          </p:nvPr>
        </p:nvSpPr>
        <p:spPr/>
        <p:txBody>
          <a:bodyPr/>
          <a:lstStyle/>
          <a:p>
            <a:endParaRPr lang="en-IN">
              <a:solidFill>
                <a:prstClr val="black">
                  <a:tint val="75000"/>
                </a:prstClr>
              </a:solidFill>
            </a:endParaRPr>
          </a:p>
        </p:txBody>
      </p:sp>
      <p:sp>
        <p:nvSpPr>
          <p:cNvPr id="7" name="Slide Number Placeholder 6"/>
          <p:cNvSpPr>
            <a:spLocks noGrp="1"/>
          </p:cNvSpPr>
          <p:nvPr>
            <p:ph type="sldNum" sz="quarter" idx="12"/>
          </p:nvPr>
        </p:nvSpPr>
        <p:spPr/>
        <p:txBody>
          <a:bodyPr/>
          <a:lstStyle/>
          <a:p>
            <a:fld id="{607BD681-F6EC-4331-866C-C37286772F22}"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val="5967615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7C4DE42B-1E30-4121-8E73-706A0F87D95C}" type="datetimeFigureOut">
              <a:rPr lang="en-IN" smtClean="0">
                <a:solidFill>
                  <a:prstClr val="black">
                    <a:tint val="75000"/>
                  </a:prstClr>
                </a:solidFill>
              </a:rPr>
              <a:pPr/>
              <a:t>12-09-2024</a:t>
            </a:fld>
            <a:endParaRPr lang="en-IN">
              <a:solidFill>
                <a:prstClr val="black">
                  <a:tint val="75000"/>
                </a:prstClr>
              </a:solidFill>
            </a:endParaRPr>
          </a:p>
        </p:txBody>
      </p:sp>
      <p:sp>
        <p:nvSpPr>
          <p:cNvPr id="8" name="Footer Placeholder 7"/>
          <p:cNvSpPr>
            <a:spLocks noGrp="1"/>
          </p:cNvSpPr>
          <p:nvPr>
            <p:ph type="ftr" sz="quarter" idx="11"/>
          </p:nvPr>
        </p:nvSpPr>
        <p:spPr/>
        <p:txBody>
          <a:bodyPr/>
          <a:lstStyle/>
          <a:p>
            <a:endParaRPr lang="en-IN">
              <a:solidFill>
                <a:prstClr val="black">
                  <a:tint val="75000"/>
                </a:prstClr>
              </a:solidFill>
            </a:endParaRPr>
          </a:p>
        </p:txBody>
      </p:sp>
      <p:sp>
        <p:nvSpPr>
          <p:cNvPr id="9" name="Slide Number Placeholder 8"/>
          <p:cNvSpPr>
            <a:spLocks noGrp="1"/>
          </p:cNvSpPr>
          <p:nvPr>
            <p:ph type="sldNum" sz="quarter" idx="12"/>
          </p:nvPr>
        </p:nvSpPr>
        <p:spPr/>
        <p:txBody>
          <a:bodyPr/>
          <a:lstStyle/>
          <a:p>
            <a:fld id="{607BD681-F6EC-4331-866C-C37286772F22}"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val="3724058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7C4DE42B-1E30-4121-8E73-706A0F87D95C}" type="datetimeFigureOut">
              <a:rPr lang="en-IN" smtClean="0">
                <a:solidFill>
                  <a:prstClr val="black">
                    <a:tint val="75000"/>
                  </a:prstClr>
                </a:solidFill>
              </a:rPr>
              <a:pPr/>
              <a:t>12-09-2024</a:t>
            </a:fld>
            <a:endParaRPr lang="en-IN">
              <a:solidFill>
                <a:prstClr val="black">
                  <a:tint val="75000"/>
                </a:prstClr>
              </a:solidFill>
            </a:endParaRPr>
          </a:p>
        </p:txBody>
      </p:sp>
      <p:sp>
        <p:nvSpPr>
          <p:cNvPr id="4" name="Footer Placeholder 3"/>
          <p:cNvSpPr>
            <a:spLocks noGrp="1"/>
          </p:cNvSpPr>
          <p:nvPr>
            <p:ph type="ftr" sz="quarter" idx="11"/>
          </p:nvPr>
        </p:nvSpPr>
        <p:spPr/>
        <p:txBody>
          <a:bodyPr/>
          <a:lstStyle/>
          <a:p>
            <a:endParaRPr lang="en-IN">
              <a:solidFill>
                <a:prstClr val="black">
                  <a:tint val="75000"/>
                </a:prstClr>
              </a:solidFill>
            </a:endParaRPr>
          </a:p>
        </p:txBody>
      </p:sp>
      <p:sp>
        <p:nvSpPr>
          <p:cNvPr id="5" name="Slide Number Placeholder 4"/>
          <p:cNvSpPr>
            <a:spLocks noGrp="1"/>
          </p:cNvSpPr>
          <p:nvPr>
            <p:ph type="sldNum" sz="quarter" idx="12"/>
          </p:nvPr>
        </p:nvSpPr>
        <p:spPr/>
        <p:txBody>
          <a:bodyPr/>
          <a:lstStyle/>
          <a:p>
            <a:fld id="{607BD681-F6EC-4331-866C-C37286772F22}"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val="23699647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4DE42B-1E30-4121-8E73-706A0F87D95C}" type="datetimeFigureOut">
              <a:rPr lang="en-IN" smtClean="0">
                <a:solidFill>
                  <a:prstClr val="black">
                    <a:tint val="75000"/>
                  </a:prstClr>
                </a:solidFill>
              </a:rPr>
              <a:pPr/>
              <a:t>12-09-2024</a:t>
            </a:fld>
            <a:endParaRPr lang="en-IN">
              <a:solidFill>
                <a:prstClr val="black">
                  <a:tint val="75000"/>
                </a:prstClr>
              </a:solidFill>
            </a:endParaRPr>
          </a:p>
        </p:txBody>
      </p:sp>
      <p:sp>
        <p:nvSpPr>
          <p:cNvPr id="3" name="Footer Placeholder 2"/>
          <p:cNvSpPr>
            <a:spLocks noGrp="1"/>
          </p:cNvSpPr>
          <p:nvPr>
            <p:ph type="ftr" sz="quarter" idx="11"/>
          </p:nvPr>
        </p:nvSpPr>
        <p:spPr/>
        <p:txBody>
          <a:bodyPr/>
          <a:lstStyle/>
          <a:p>
            <a:endParaRPr lang="en-IN">
              <a:solidFill>
                <a:prstClr val="black">
                  <a:tint val="75000"/>
                </a:prstClr>
              </a:solidFill>
            </a:endParaRPr>
          </a:p>
        </p:txBody>
      </p:sp>
      <p:sp>
        <p:nvSpPr>
          <p:cNvPr id="4" name="Slide Number Placeholder 3"/>
          <p:cNvSpPr>
            <a:spLocks noGrp="1"/>
          </p:cNvSpPr>
          <p:nvPr>
            <p:ph type="sldNum" sz="quarter" idx="12"/>
          </p:nvPr>
        </p:nvSpPr>
        <p:spPr/>
        <p:txBody>
          <a:bodyPr/>
          <a:lstStyle/>
          <a:p>
            <a:fld id="{607BD681-F6EC-4331-866C-C37286772F22}"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val="30649653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IN"/>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C4DE42B-1E30-4121-8E73-706A0F87D95C}" type="datetimeFigureOut">
              <a:rPr lang="en-IN" smtClean="0">
                <a:solidFill>
                  <a:prstClr val="black">
                    <a:tint val="75000"/>
                  </a:prstClr>
                </a:solidFill>
              </a:rPr>
              <a:pPr/>
              <a:t>12-09-2024</a:t>
            </a:fld>
            <a:endParaRPr lang="en-IN">
              <a:solidFill>
                <a:prstClr val="black">
                  <a:tint val="75000"/>
                </a:prstClr>
              </a:solidFill>
            </a:endParaRPr>
          </a:p>
        </p:txBody>
      </p:sp>
      <p:sp>
        <p:nvSpPr>
          <p:cNvPr id="6" name="Footer Placeholder 5"/>
          <p:cNvSpPr>
            <a:spLocks noGrp="1"/>
          </p:cNvSpPr>
          <p:nvPr>
            <p:ph type="ftr" sz="quarter" idx="11"/>
          </p:nvPr>
        </p:nvSpPr>
        <p:spPr/>
        <p:txBody>
          <a:bodyPr/>
          <a:lstStyle/>
          <a:p>
            <a:endParaRPr lang="en-IN">
              <a:solidFill>
                <a:prstClr val="black">
                  <a:tint val="75000"/>
                </a:prstClr>
              </a:solidFill>
            </a:endParaRPr>
          </a:p>
        </p:txBody>
      </p:sp>
      <p:sp>
        <p:nvSpPr>
          <p:cNvPr id="7" name="Slide Number Placeholder 6"/>
          <p:cNvSpPr>
            <a:spLocks noGrp="1"/>
          </p:cNvSpPr>
          <p:nvPr>
            <p:ph type="sldNum" sz="quarter" idx="12"/>
          </p:nvPr>
        </p:nvSpPr>
        <p:spPr/>
        <p:txBody>
          <a:bodyPr/>
          <a:lstStyle/>
          <a:p>
            <a:fld id="{607BD681-F6EC-4331-866C-C37286772F22}"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val="632254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DEE655C-C14E-4125-82EE-4E1A94D0F8C2}" type="datetimeFigureOut">
              <a:rPr lang="en-IN" smtClean="0"/>
              <a:pPr/>
              <a:t>12-09-2024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C8D5824-116A-4C92-907A-43CC4EB210C6}" type="slidenum">
              <a:rPr lang="en-IN" smtClean="0"/>
              <a:pPr/>
              <a:t>‹#›</a:t>
            </a:fld>
            <a:endParaRPr lang="en-IN"/>
          </a:p>
        </p:txBody>
      </p:sp>
    </p:spTree>
    <p:extLst>
      <p:ext uri="{BB962C8B-B14F-4D97-AF65-F5344CB8AC3E}">
        <p14:creationId xmlns:p14="http://schemas.microsoft.com/office/powerpoint/2010/main" val="27303774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IN"/>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C4DE42B-1E30-4121-8E73-706A0F87D95C}" type="datetimeFigureOut">
              <a:rPr lang="en-IN" smtClean="0">
                <a:solidFill>
                  <a:prstClr val="black">
                    <a:tint val="75000"/>
                  </a:prstClr>
                </a:solidFill>
              </a:rPr>
              <a:pPr/>
              <a:t>12-09-2024</a:t>
            </a:fld>
            <a:endParaRPr lang="en-IN">
              <a:solidFill>
                <a:prstClr val="black">
                  <a:tint val="75000"/>
                </a:prstClr>
              </a:solidFill>
            </a:endParaRPr>
          </a:p>
        </p:txBody>
      </p:sp>
      <p:sp>
        <p:nvSpPr>
          <p:cNvPr id="6" name="Footer Placeholder 5"/>
          <p:cNvSpPr>
            <a:spLocks noGrp="1"/>
          </p:cNvSpPr>
          <p:nvPr>
            <p:ph type="ftr" sz="quarter" idx="11"/>
          </p:nvPr>
        </p:nvSpPr>
        <p:spPr/>
        <p:txBody>
          <a:bodyPr/>
          <a:lstStyle/>
          <a:p>
            <a:endParaRPr lang="en-IN">
              <a:solidFill>
                <a:prstClr val="black">
                  <a:tint val="75000"/>
                </a:prstClr>
              </a:solidFill>
            </a:endParaRPr>
          </a:p>
        </p:txBody>
      </p:sp>
      <p:sp>
        <p:nvSpPr>
          <p:cNvPr id="7" name="Slide Number Placeholder 6"/>
          <p:cNvSpPr>
            <a:spLocks noGrp="1"/>
          </p:cNvSpPr>
          <p:nvPr>
            <p:ph type="sldNum" sz="quarter" idx="12"/>
          </p:nvPr>
        </p:nvSpPr>
        <p:spPr/>
        <p:txBody>
          <a:bodyPr/>
          <a:lstStyle/>
          <a:p>
            <a:fld id="{607BD681-F6EC-4331-866C-C37286772F22}"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val="11088383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7C4DE42B-1E30-4121-8E73-706A0F87D95C}" type="datetimeFigureOut">
              <a:rPr lang="en-IN" smtClean="0">
                <a:solidFill>
                  <a:prstClr val="black">
                    <a:tint val="75000"/>
                  </a:prstClr>
                </a:solidFill>
              </a:rPr>
              <a:pPr/>
              <a:t>12-09-2024</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p:cNvSpPr>
            <a:spLocks noGrp="1"/>
          </p:cNvSpPr>
          <p:nvPr>
            <p:ph type="sldNum" sz="quarter" idx="12"/>
          </p:nvPr>
        </p:nvSpPr>
        <p:spPr/>
        <p:txBody>
          <a:bodyPr/>
          <a:lstStyle/>
          <a:p>
            <a:fld id="{607BD681-F6EC-4331-866C-C37286772F22}"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val="9942058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7C4DE42B-1E30-4121-8E73-706A0F87D95C}" type="datetimeFigureOut">
              <a:rPr lang="en-IN" smtClean="0">
                <a:solidFill>
                  <a:prstClr val="black">
                    <a:tint val="75000"/>
                  </a:prstClr>
                </a:solidFill>
              </a:rPr>
              <a:pPr/>
              <a:t>12-09-2024</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p:cNvSpPr>
            <a:spLocks noGrp="1"/>
          </p:cNvSpPr>
          <p:nvPr>
            <p:ph type="sldNum" sz="quarter" idx="12"/>
          </p:nvPr>
        </p:nvSpPr>
        <p:spPr/>
        <p:txBody>
          <a:bodyPr/>
          <a:lstStyle/>
          <a:p>
            <a:fld id="{607BD681-F6EC-4331-866C-C37286772F22}"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val="36623879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9"/>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274020" indent="0" algn="ctr">
              <a:buNone/>
              <a:defRPr>
                <a:solidFill>
                  <a:schemeClr val="tx1">
                    <a:tint val="75000"/>
                  </a:schemeClr>
                </a:solidFill>
              </a:defRPr>
            </a:lvl2pPr>
            <a:lvl3pPr marL="548040" indent="0" algn="ctr">
              <a:buNone/>
              <a:defRPr>
                <a:solidFill>
                  <a:schemeClr val="tx1">
                    <a:tint val="75000"/>
                  </a:schemeClr>
                </a:solidFill>
              </a:defRPr>
            </a:lvl3pPr>
            <a:lvl4pPr marL="822060" indent="0" algn="ctr">
              <a:buNone/>
              <a:defRPr>
                <a:solidFill>
                  <a:schemeClr val="tx1">
                    <a:tint val="75000"/>
                  </a:schemeClr>
                </a:solidFill>
              </a:defRPr>
            </a:lvl4pPr>
            <a:lvl5pPr marL="1096080" indent="0" algn="ctr">
              <a:buNone/>
              <a:defRPr>
                <a:solidFill>
                  <a:schemeClr val="tx1">
                    <a:tint val="75000"/>
                  </a:schemeClr>
                </a:solidFill>
              </a:defRPr>
            </a:lvl5pPr>
            <a:lvl6pPr marL="1370100" indent="0" algn="ctr">
              <a:buNone/>
              <a:defRPr>
                <a:solidFill>
                  <a:schemeClr val="tx1">
                    <a:tint val="75000"/>
                  </a:schemeClr>
                </a:solidFill>
              </a:defRPr>
            </a:lvl6pPr>
            <a:lvl7pPr marL="1644120" indent="0" algn="ctr">
              <a:buNone/>
              <a:defRPr>
                <a:solidFill>
                  <a:schemeClr val="tx1">
                    <a:tint val="75000"/>
                  </a:schemeClr>
                </a:solidFill>
              </a:defRPr>
            </a:lvl7pPr>
            <a:lvl8pPr marL="1918140" indent="0" algn="ctr">
              <a:buNone/>
              <a:defRPr>
                <a:solidFill>
                  <a:schemeClr val="tx1">
                    <a:tint val="75000"/>
                  </a:schemeClr>
                </a:solidFill>
              </a:defRPr>
            </a:lvl8pPr>
            <a:lvl9pPr marL="21921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4E97AD9-D4DD-415C-8795-76D14EBC680A}" type="datetime1">
              <a:rPr lang="en-US" smtClean="0">
                <a:solidFill>
                  <a:srgbClr val="696464"/>
                </a:solidFill>
              </a:rPr>
              <a:pPr/>
              <a:t>12-Sep-24</a:t>
            </a:fld>
            <a:endParaRPr lang="en-US">
              <a:solidFill>
                <a:srgbClr val="696464"/>
              </a:solidFill>
            </a:endParaRPr>
          </a:p>
        </p:txBody>
      </p:sp>
      <p:sp>
        <p:nvSpPr>
          <p:cNvPr id="5" name="Footer Placeholder 4"/>
          <p:cNvSpPr>
            <a:spLocks noGrp="1"/>
          </p:cNvSpPr>
          <p:nvPr>
            <p:ph type="ftr" sz="quarter" idx="11"/>
          </p:nvPr>
        </p:nvSpPr>
        <p:spPr/>
        <p:txBody>
          <a:bodyPr/>
          <a:lstStyle/>
          <a:p>
            <a:r>
              <a:rPr lang="en-US">
                <a:solidFill>
                  <a:srgbClr val="696464"/>
                </a:solidFill>
              </a:rPr>
              <a:t>CA P P SINGH</a:t>
            </a:r>
          </a:p>
        </p:txBody>
      </p:sp>
      <p:sp>
        <p:nvSpPr>
          <p:cNvPr id="6" name="Slide Number Placeholder 5"/>
          <p:cNvSpPr>
            <a:spLocks noGrp="1"/>
          </p:cNvSpPr>
          <p:nvPr>
            <p:ph type="sldNum" sz="quarter" idx="12"/>
          </p:nvPr>
        </p:nvSpPr>
        <p:spPr/>
        <p:txBody>
          <a:bodyPr/>
          <a:lstStyle/>
          <a:p>
            <a:fld id="{6F42FDE4-A7DD-41A7-A0A6-9B649FB4333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380050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42E1DD-F324-4993-BE5E-8570E799693C}" type="datetime1">
              <a:rPr lang="en-US" smtClean="0">
                <a:solidFill>
                  <a:srgbClr val="696464"/>
                </a:solidFill>
              </a:rPr>
              <a:pPr/>
              <a:t>12-Sep-24</a:t>
            </a:fld>
            <a:endParaRPr lang="en-US">
              <a:solidFill>
                <a:srgbClr val="696464"/>
              </a:solidFill>
            </a:endParaRPr>
          </a:p>
        </p:txBody>
      </p:sp>
      <p:sp>
        <p:nvSpPr>
          <p:cNvPr id="5" name="Footer Placeholder 4"/>
          <p:cNvSpPr>
            <a:spLocks noGrp="1"/>
          </p:cNvSpPr>
          <p:nvPr>
            <p:ph type="ftr" sz="quarter" idx="11"/>
          </p:nvPr>
        </p:nvSpPr>
        <p:spPr/>
        <p:txBody>
          <a:bodyPr/>
          <a:lstStyle/>
          <a:p>
            <a:r>
              <a:rPr lang="en-US">
                <a:solidFill>
                  <a:srgbClr val="696464"/>
                </a:solidFill>
              </a:rPr>
              <a:t>CA P P SINGH</a:t>
            </a:r>
          </a:p>
        </p:txBody>
      </p:sp>
      <p:sp>
        <p:nvSpPr>
          <p:cNvPr id="6" name="Slide Number Placeholder 5"/>
          <p:cNvSpPr>
            <a:spLocks noGrp="1"/>
          </p:cNvSpPr>
          <p:nvPr>
            <p:ph type="sldNum" sz="quarter" idx="12"/>
          </p:nvPr>
        </p:nvSpPr>
        <p:spPr/>
        <p:txBody>
          <a:bodyPr/>
          <a:lstStyle/>
          <a:p>
            <a:fld id="{6F42FDE4-A7DD-41A7-A0A6-9B649FB4333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960576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4"/>
            <a:ext cx="10363200" cy="1362075"/>
          </a:xfrm>
        </p:spPr>
        <p:txBody>
          <a:bodyPr anchor="t"/>
          <a:lstStyle>
            <a:lvl1pPr algn="l">
              <a:defRPr sz="2398" b="1" cap="all"/>
            </a:lvl1pPr>
          </a:lstStyle>
          <a:p>
            <a:r>
              <a:rPr lang="en-US"/>
              <a:t>Click to edit Master title style</a:t>
            </a:r>
          </a:p>
        </p:txBody>
      </p:sp>
      <p:sp>
        <p:nvSpPr>
          <p:cNvPr id="3" name="Text Placeholder 2"/>
          <p:cNvSpPr>
            <a:spLocks noGrp="1"/>
          </p:cNvSpPr>
          <p:nvPr>
            <p:ph type="body" idx="1"/>
          </p:nvPr>
        </p:nvSpPr>
        <p:spPr>
          <a:xfrm>
            <a:off x="963084" y="2906715"/>
            <a:ext cx="10363200" cy="1500187"/>
          </a:xfrm>
        </p:spPr>
        <p:txBody>
          <a:bodyPr anchor="b"/>
          <a:lstStyle>
            <a:lvl1pPr marL="0" indent="0">
              <a:buNone/>
              <a:defRPr sz="1199">
                <a:solidFill>
                  <a:schemeClr val="tx1">
                    <a:tint val="75000"/>
                  </a:schemeClr>
                </a:solidFill>
              </a:defRPr>
            </a:lvl1pPr>
            <a:lvl2pPr marL="274020" indent="0">
              <a:buNone/>
              <a:defRPr sz="1079">
                <a:solidFill>
                  <a:schemeClr val="tx1">
                    <a:tint val="75000"/>
                  </a:schemeClr>
                </a:solidFill>
              </a:defRPr>
            </a:lvl2pPr>
            <a:lvl3pPr marL="548040" indent="0">
              <a:buNone/>
              <a:defRPr sz="959">
                <a:solidFill>
                  <a:schemeClr val="tx1">
                    <a:tint val="75000"/>
                  </a:schemeClr>
                </a:solidFill>
              </a:defRPr>
            </a:lvl3pPr>
            <a:lvl4pPr marL="822060" indent="0">
              <a:buNone/>
              <a:defRPr sz="839">
                <a:solidFill>
                  <a:schemeClr val="tx1">
                    <a:tint val="75000"/>
                  </a:schemeClr>
                </a:solidFill>
              </a:defRPr>
            </a:lvl4pPr>
            <a:lvl5pPr marL="1096080" indent="0">
              <a:buNone/>
              <a:defRPr sz="839">
                <a:solidFill>
                  <a:schemeClr val="tx1">
                    <a:tint val="75000"/>
                  </a:schemeClr>
                </a:solidFill>
              </a:defRPr>
            </a:lvl5pPr>
            <a:lvl6pPr marL="1370100" indent="0">
              <a:buNone/>
              <a:defRPr sz="839">
                <a:solidFill>
                  <a:schemeClr val="tx1">
                    <a:tint val="75000"/>
                  </a:schemeClr>
                </a:solidFill>
              </a:defRPr>
            </a:lvl6pPr>
            <a:lvl7pPr marL="1644120" indent="0">
              <a:buNone/>
              <a:defRPr sz="839">
                <a:solidFill>
                  <a:schemeClr val="tx1">
                    <a:tint val="75000"/>
                  </a:schemeClr>
                </a:solidFill>
              </a:defRPr>
            </a:lvl7pPr>
            <a:lvl8pPr marL="1918140" indent="0">
              <a:buNone/>
              <a:defRPr sz="839">
                <a:solidFill>
                  <a:schemeClr val="tx1">
                    <a:tint val="75000"/>
                  </a:schemeClr>
                </a:solidFill>
              </a:defRPr>
            </a:lvl8pPr>
            <a:lvl9pPr marL="2192160" indent="0">
              <a:buNone/>
              <a:defRPr sz="83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82469F-79DB-452A-A0BC-CA5C245E2E60}" type="datetime1">
              <a:rPr lang="en-US" smtClean="0">
                <a:solidFill>
                  <a:srgbClr val="696464"/>
                </a:solidFill>
              </a:rPr>
              <a:pPr/>
              <a:t>12-Sep-24</a:t>
            </a:fld>
            <a:endParaRPr lang="en-US">
              <a:solidFill>
                <a:srgbClr val="696464"/>
              </a:solidFill>
            </a:endParaRPr>
          </a:p>
        </p:txBody>
      </p:sp>
      <p:sp>
        <p:nvSpPr>
          <p:cNvPr id="5" name="Footer Placeholder 4"/>
          <p:cNvSpPr>
            <a:spLocks noGrp="1"/>
          </p:cNvSpPr>
          <p:nvPr>
            <p:ph type="ftr" sz="quarter" idx="11"/>
          </p:nvPr>
        </p:nvSpPr>
        <p:spPr/>
        <p:txBody>
          <a:bodyPr/>
          <a:lstStyle/>
          <a:p>
            <a:r>
              <a:rPr lang="en-US">
                <a:solidFill>
                  <a:srgbClr val="696464"/>
                </a:solidFill>
              </a:rPr>
              <a:t>CA P P SINGH</a:t>
            </a:r>
            <a:endParaRPr lang="en-US" dirty="0">
              <a:solidFill>
                <a:srgbClr val="696464"/>
              </a:solidFill>
            </a:endParaRPr>
          </a:p>
        </p:txBody>
      </p:sp>
      <p:sp>
        <p:nvSpPr>
          <p:cNvPr id="6" name="Slide Number Placeholder 5"/>
          <p:cNvSpPr>
            <a:spLocks noGrp="1"/>
          </p:cNvSpPr>
          <p:nvPr>
            <p:ph type="sldNum" sz="quarter" idx="12"/>
          </p:nvPr>
        </p:nvSpPr>
        <p:spPr/>
        <p:txBody>
          <a:bodyPr/>
          <a:lstStyle/>
          <a:p>
            <a:fld id="{6F42FDE4-A7DD-41A7-A0A6-9B649FB4333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3086861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4"/>
            <a:ext cx="5384800" cy="4525963"/>
          </a:xfrm>
        </p:spPr>
        <p:txBody>
          <a:bodyPr/>
          <a:lstStyle>
            <a:lvl1pPr>
              <a:defRPr sz="1679"/>
            </a:lvl1pPr>
            <a:lvl2pPr>
              <a:defRPr sz="1439"/>
            </a:lvl2pPr>
            <a:lvl3pPr>
              <a:defRPr sz="1199"/>
            </a:lvl3pPr>
            <a:lvl4pPr>
              <a:defRPr sz="1079"/>
            </a:lvl4pPr>
            <a:lvl5pPr>
              <a:defRPr sz="1079"/>
            </a:lvl5pPr>
            <a:lvl6pPr>
              <a:defRPr sz="1079"/>
            </a:lvl6pPr>
            <a:lvl7pPr>
              <a:defRPr sz="1079"/>
            </a:lvl7pPr>
            <a:lvl8pPr>
              <a:defRPr sz="1079"/>
            </a:lvl8pPr>
            <a:lvl9pPr>
              <a:defRPr sz="107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4"/>
            <a:ext cx="5384800" cy="4525963"/>
          </a:xfrm>
        </p:spPr>
        <p:txBody>
          <a:bodyPr/>
          <a:lstStyle>
            <a:lvl1pPr>
              <a:defRPr sz="1679"/>
            </a:lvl1pPr>
            <a:lvl2pPr>
              <a:defRPr sz="1439"/>
            </a:lvl2pPr>
            <a:lvl3pPr>
              <a:defRPr sz="1199"/>
            </a:lvl3pPr>
            <a:lvl4pPr>
              <a:defRPr sz="1079"/>
            </a:lvl4pPr>
            <a:lvl5pPr>
              <a:defRPr sz="1079"/>
            </a:lvl5pPr>
            <a:lvl6pPr>
              <a:defRPr sz="1079"/>
            </a:lvl6pPr>
            <a:lvl7pPr>
              <a:defRPr sz="1079"/>
            </a:lvl7pPr>
            <a:lvl8pPr>
              <a:defRPr sz="1079"/>
            </a:lvl8pPr>
            <a:lvl9pPr>
              <a:defRPr sz="107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63CD90-F1A9-4E17-A183-B9DE788F6DED}" type="datetime1">
              <a:rPr lang="en-US" smtClean="0">
                <a:solidFill>
                  <a:srgbClr val="696464"/>
                </a:solidFill>
              </a:rPr>
              <a:pPr/>
              <a:t>12-Sep-24</a:t>
            </a:fld>
            <a:endParaRPr lang="en-US">
              <a:solidFill>
                <a:srgbClr val="696464"/>
              </a:solidFill>
            </a:endParaRPr>
          </a:p>
        </p:txBody>
      </p:sp>
      <p:sp>
        <p:nvSpPr>
          <p:cNvPr id="6" name="Footer Placeholder 5"/>
          <p:cNvSpPr>
            <a:spLocks noGrp="1"/>
          </p:cNvSpPr>
          <p:nvPr>
            <p:ph type="ftr" sz="quarter" idx="11"/>
          </p:nvPr>
        </p:nvSpPr>
        <p:spPr/>
        <p:txBody>
          <a:bodyPr/>
          <a:lstStyle/>
          <a:p>
            <a:r>
              <a:rPr lang="en-US">
                <a:solidFill>
                  <a:srgbClr val="696464"/>
                </a:solidFill>
              </a:rPr>
              <a:t>CA P P SINGH</a:t>
            </a:r>
          </a:p>
        </p:txBody>
      </p:sp>
      <p:sp>
        <p:nvSpPr>
          <p:cNvPr id="7" name="Slide Number Placeholder 6"/>
          <p:cNvSpPr>
            <a:spLocks noGrp="1"/>
          </p:cNvSpPr>
          <p:nvPr>
            <p:ph type="sldNum" sz="quarter" idx="12"/>
          </p:nvPr>
        </p:nvSpPr>
        <p:spPr/>
        <p:txBody>
          <a:bodyPr/>
          <a:lstStyle/>
          <a:p>
            <a:fld id="{6F42FDE4-A7DD-41A7-A0A6-9B649FB4333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2188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439" b="1"/>
            </a:lvl1pPr>
            <a:lvl2pPr marL="274020" indent="0">
              <a:buNone/>
              <a:defRPr sz="1199" b="1"/>
            </a:lvl2pPr>
            <a:lvl3pPr marL="548040" indent="0">
              <a:buNone/>
              <a:defRPr sz="1079" b="1"/>
            </a:lvl3pPr>
            <a:lvl4pPr marL="822060" indent="0">
              <a:buNone/>
              <a:defRPr sz="959" b="1"/>
            </a:lvl4pPr>
            <a:lvl5pPr marL="1096080" indent="0">
              <a:buNone/>
              <a:defRPr sz="959" b="1"/>
            </a:lvl5pPr>
            <a:lvl6pPr marL="1370100" indent="0">
              <a:buNone/>
              <a:defRPr sz="959" b="1"/>
            </a:lvl6pPr>
            <a:lvl7pPr marL="1644120" indent="0">
              <a:buNone/>
              <a:defRPr sz="959" b="1"/>
            </a:lvl7pPr>
            <a:lvl8pPr marL="1918140" indent="0">
              <a:buNone/>
              <a:defRPr sz="959" b="1"/>
            </a:lvl8pPr>
            <a:lvl9pPr marL="2192160" indent="0">
              <a:buNone/>
              <a:defRPr sz="959"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439"/>
            </a:lvl1pPr>
            <a:lvl2pPr>
              <a:defRPr sz="1199"/>
            </a:lvl2pPr>
            <a:lvl3pPr>
              <a:defRPr sz="1079"/>
            </a:lvl3pPr>
            <a:lvl4pPr>
              <a:defRPr sz="959"/>
            </a:lvl4pPr>
            <a:lvl5pPr>
              <a:defRPr sz="959"/>
            </a:lvl5pPr>
            <a:lvl6pPr>
              <a:defRPr sz="959"/>
            </a:lvl6pPr>
            <a:lvl7pPr>
              <a:defRPr sz="959"/>
            </a:lvl7pPr>
            <a:lvl8pPr>
              <a:defRPr sz="959"/>
            </a:lvl8pPr>
            <a:lvl9pPr>
              <a:defRPr sz="95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1439" b="1"/>
            </a:lvl1pPr>
            <a:lvl2pPr marL="274020" indent="0">
              <a:buNone/>
              <a:defRPr sz="1199" b="1"/>
            </a:lvl2pPr>
            <a:lvl3pPr marL="548040" indent="0">
              <a:buNone/>
              <a:defRPr sz="1079" b="1"/>
            </a:lvl3pPr>
            <a:lvl4pPr marL="822060" indent="0">
              <a:buNone/>
              <a:defRPr sz="959" b="1"/>
            </a:lvl4pPr>
            <a:lvl5pPr marL="1096080" indent="0">
              <a:buNone/>
              <a:defRPr sz="959" b="1"/>
            </a:lvl5pPr>
            <a:lvl6pPr marL="1370100" indent="0">
              <a:buNone/>
              <a:defRPr sz="959" b="1"/>
            </a:lvl6pPr>
            <a:lvl7pPr marL="1644120" indent="0">
              <a:buNone/>
              <a:defRPr sz="959" b="1"/>
            </a:lvl7pPr>
            <a:lvl8pPr marL="1918140" indent="0">
              <a:buNone/>
              <a:defRPr sz="959" b="1"/>
            </a:lvl8pPr>
            <a:lvl9pPr marL="2192160" indent="0">
              <a:buNone/>
              <a:defRPr sz="959"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1439"/>
            </a:lvl1pPr>
            <a:lvl2pPr>
              <a:defRPr sz="1199"/>
            </a:lvl2pPr>
            <a:lvl3pPr>
              <a:defRPr sz="1079"/>
            </a:lvl3pPr>
            <a:lvl4pPr>
              <a:defRPr sz="959"/>
            </a:lvl4pPr>
            <a:lvl5pPr>
              <a:defRPr sz="959"/>
            </a:lvl5pPr>
            <a:lvl6pPr>
              <a:defRPr sz="959"/>
            </a:lvl6pPr>
            <a:lvl7pPr>
              <a:defRPr sz="959"/>
            </a:lvl7pPr>
            <a:lvl8pPr>
              <a:defRPr sz="959"/>
            </a:lvl8pPr>
            <a:lvl9pPr>
              <a:defRPr sz="95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F36C240-2B82-4C15-93FC-5720EF96E181}" type="datetime1">
              <a:rPr lang="en-US" smtClean="0">
                <a:solidFill>
                  <a:srgbClr val="696464"/>
                </a:solidFill>
              </a:rPr>
              <a:pPr/>
              <a:t>12-Sep-24</a:t>
            </a:fld>
            <a:endParaRPr lang="en-US">
              <a:solidFill>
                <a:srgbClr val="696464"/>
              </a:solidFill>
            </a:endParaRPr>
          </a:p>
        </p:txBody>
      </p:sp>
      <p:sp>
        <p:nvSpPr>
          <p:cNvPr id="8" name="Footer Placeholder 7"/>
          <p:cNvSpPr>
            <a:spLocks noGrp="1"/>
          </p:cNvSpPr>
          <p:nvPr>
            <p:ph type="ftr" sz="quarter" idx="11"/>
          </p:nvPr>
        </p:nvSpPr>
        <p:spPr/>
        <p:txBody>
          <a:bodyPr/>
          <a:lstStyle/>
          <a:p>
            <a:r>
              <a:rPr lang="en-US">
                <a:solidFill>
                  <a:srgbClr val="696464"/>
                </a:solidFill>
              </a:rPr>
              <a:t>CA P P SINGH</a:t>
            </a:r>
          </a:p>
        </p:txBody>
      </p:sp>
      <p:sp>
        <p:nvSpPr>
          <p:cNvPr id="9" name="Slide Number Placeholder 8"/>
          <p:cNvSpPr>
            <a:spLocks noGrp="1"/>
          </p:cNvSpPr>
          <p:nvPr>
            <p:ph type="sldNum" sz="quarter" idx="12"/>
          </p:nvPr>
        </p:nvSpPr>
        <p:spPr/>
        <p:txBody>
          <a:bodyPr/>
          <a:lstStyle/>
          <a:p>
            <a:fld id="{6F42FDE4-A7DD-41A7-A0A6-9B649FB4333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999111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885CB04-FA67-42AB-AAA6-DADE2A7F157B}" type="datetime1">
              <a:rPr lang="en-US" smtClean="0">
                <a:solidFill>
                  <a:srgbClr val="696464"/>
                </a:solidFill>
              </a:rPr>
              <a:pPr/>
              <a:t>12-Sep-24</a:t>
            </a:fld>
            <a:endParaRPr lang="en-US">
              <a:solidFill>
                <a:srgbClr val="696464"/>
              </a:solidFill>
            </a:endParaRPr>
          </a:p>
        </p:txBody>
      </p:sp>
      <p:sp>
        <p:nvSpPr>
          <p:cNvPr id="4" name="Footer Placeholder 3"/>
          <p:cNvSpPr>
            <a:spLocks noGrp="1"/>
          </p:cNvSpPr>
          <p:nvPr>
            <p:ph type="ftr" sz="quarter" idx="11"/>
          </p:nvPr>
        </p:nvSpPr>
        <p:spPr/>
        <p:txBody>
          <a:bodyPr/>
          <a:lstStyle/>
          <a:p>
            <a:r>
              <a:rPr lang="en-US">
                <a:solidFill>
                  <a:srgbClr val="696464"/>
                </a:solidFill>
              </a:rPr>
              <a:t>CA P P SINGH</a:t>
            </a:r>
          </a:p>
        </p:txBody>
      </p:sp>
      <p:sp>
        <p:nvSpPr>
          <p:cNvPr id="5" name="Slide Number Placeholder 4"/>
          <p:cNvSpPr>
            <a:spLocks noGrp="1"/>
          </p:cNvSpPr>
          <p:nvPr>
            <p:ph type="sldNum" sz="quarter" idx="12"/>
          </p:nvPr>
        </p:nvSpPr>
        <p:spPr/>
        <p:txBody>
          <a:bodyPr/>
          <a:lstStyle/>
          <a:p>
            <a:fld id="{6F42FDE4-A7DD-41A7-A0A6-9B649FB4333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55168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763002-AE24-471D-B5BC-60547CD56E7B}" type="datetime1">
              <a:rPr lang="en-US" smtClean="0">
                <a:solidFill>
                  <a:srgbClr val="696464"/>
                </a:solidFill>
              </a:rPr>
              <a:pPr/>
              <a:t>12-Sep-24</a:t>
            </a:fld>
            <a:endParaRPr lang="en-US">
              <a:solidFill>
                <a:srgbClr val="696464"/>
              </a:solidFill>
            </a:endParaRPr>
          </a:p>
        </p:txBody>
      </p:sp>
      <p:sp>
        <p:nvSpPr>
          <p:cNvPr id="3" name="Footer Placeholder 2"/>
          <p:cNvSpPr>
            <a:spLocks noGrp="1"/>
          </p:cNvSpPr>
          <p:nvPr>
            <p:ph type="ftr" sz="quarter" idx="11"/>
          </p:nvPr>
        </p:nvSpPr>
        <p:spPr/>
        <p:txBody>
          <a:bodyPr/>
          <a:lstStyle/>
          <a:p>
            <a:r>
              <a:rPr lang="en-US">
                <a:solidFill>
                  <a:srgbClr val="696464"/>
                </a:solidFill>
              </a:rPr>
              <a:t>CA P P SINGH</a:t>
            </a:r>
          </a:p>
        </p:txBody>
      </p:sp>
      <p:sp>
        <p:nvSpPr>
          <p:cNvPr id="4" name="Slide Number Placeholder 3"/>
          <p:cNvSpPr>
            <a:spLocks noGrp="1"/>
          </p:cNvSpPr>
          <p:nvPr>
            <p:ph type="sldNum" sz="quarter" idx="12"/>
          </p:nvPr>
        </p:nvSpPr>
        <p:spPr/>
        <p:txBody>
          <a:bodyPr/>
          <a:lstStyle/>
          <a:p>
            <a:fld id="{6F42FDE4-A7DD-41A7-A0A6-9B649FB4333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79302475"/>
      </p:ext>
    </p:extLst>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EE655C-C14E-4125-82EE-4E1A94D0F8C2}" type="datetimeFigureOut">
              <a:rPr lang="en-IN" smtClean="0"/>
              <a:pPr/>
              <a:t>12-09-2024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C8D5824-116A-4C92-907A-43CC4EB210C6}" type="slidenum">
              <a:rPr lang="en-IN" smtClean="0"/>
              <a:pPr/>
              <a:t>‹#›</a:t>
            </a:fld>
            <a:endParaRPr lang="en-IN"/>
          </a:p>
        </p:txBody>
      </p:sp>
    </p:spTree>
    <p:extLst>
      <p:ext uri="{BB962C8B-B14F-4D97-AF65-F5344CB8AC3E}">
        <p14:creationId xmlns:p14="http://schemas.microsoft.com/office/powerpoint/2010/main" val="30405152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1199" b="1"/>
            </a:lvl1pPr>
          </a:lstStyle>
          <a:p>
            <a:r>
              <a:rPr lang="en-US"/>
              <a:t>Click to edit Master title style</a:t>
            </a:r>
          </a:p>
        </p:txBody>
      </p:sp>
      <p:sp>
        <p:nvSpPr>
          <p:cNvPr id="3" name="Content Placeholder 2"/>
          <p:cNvSpPr>
            <a:spLocks noGrp="1"/>
          </p:cNvSpPr>
          <p:nvPr>
            <p:ph idx="1"/>
          </p:nvPr>
        </p:nvSpPr>
        <p:spPr>
          <a:xfrm>
            <a:off x="4766733" y="273054"/>
            <a:ext cx="6815667" cy="5853113"/>
          </a:xfrm>
        </p:spPr>
        <p:txBody>
          <a:bodyPr/>
          <a:lstStyle>
            <a:lvl1pPr>
              <a:defRPr sz="1918"/>
            </a:lvl1pPr>
            <a:lvl2pPr>
              <a:defRPr sz="1679"/>
            </a:lvl2pPr>
            <a:lvl3pPr>
              <a:defRPr sz="1439"/>
            </a:lvl3pPr>
            <a:lvl4pPr>
              <a:defRPr sz="1199"/>
            </a:lvl4pPr>
            <a:lvl5pPr>
              <a:defRPr sz="1199"/>
            </a:lvl5pPr>
            <a:lvl6pPr>
              <a:defRPr sz="1199"/>
            </a:lvl6pPr>
            <a:lvl7pPr>
              <a:defRPr sz="1199"/>
            </a:lvl7pPr>
            <a:lvl8pPr>
              <a:defRPr sz="1199"/>
            </a:lvl8pPr>
            <a:lvl9pPr>
              <a:defRPr sz="11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839"/>
            </a:lvl1pPr>
            <a:lvl2pPr marL="274020" indent="0">
              <a:buNone/>
              <a:defRPr sz="719"/>
            </a:lvl2pPr>
            <a:lvl3pPr marL="548040" indent="0">
              <a:buNone/>
              <a:defRPr sz="599"/>
            </a:lvl3pPr>
            <a:lvl4pPr marL="822060" indent="0">
              <a:buNone/>
              <a:defRPr sz="539"/>
            </a:lvl4pPr>
            <a:lvl5pPr marL="1096080" indent="0">
              <a:buNone/>
              <a:defRPr sz="539"/>
            </a:lvl5pPr>
            <a:lvl6pPr marL="1370100" indent="0">
              <a:buNone/>
              <a:defRPr sz="539"/>
            </a:lvl6pPr>
            <a:lvl7pPr marL="1644120" indent="0">
              <a:buNone/>
              <a:defRPr sz="539"/>
            </a:lvl7pPr>
            <a:lvl8pPr marL="1918140" indent="0">
              <a:buNone/>
              <a:defRPr sz="539"/>
            </a:lvl8pPr>
            <a:lvl9pPr marL="2192160" indent="0">
              <a:buNone/>
              <a:defRPr sz="539"/>
            </a:lvl9pPr>
          </a:lstStyle>
          <a:p>
            <a:pPr lvl="0"/>
            <a:r>
              <a:rPr lang="en-US"/>
              <a:t>Click to edit Master text styles</a:t>
            </a:r>
          </a:p>
        </p:txBody>
      </p:sp>
      <p:sp>
        <p:nvSpPr>
          <p:cNvPr id="5" name="Date Placeholder 4"/>
          <p:cNvSpPr>
            <a:spLocks noGrp="1"/>
          </p:cNvSpPr>
          <p:nvPr>
            <p:ph type="dt" sz="half" idx="10"/>
          </p:nvPr>
        </p:nvSpPr>
        <p:spPr/>
        <p:txBody>
          <a:bodyPr/>
          <a:lstStyle/>
          <a:p>
            <a:fld id="{686583DF-CFEF-49A1-9C7B-C9495F590C8F}" type="datetime1">
              <a:rPr lang="en-US" smtClean="0">
                <a:solidFill>
                  <a:srgbClr val="696464"/>
                </a:solidFill>
              </a:rPr>
              <a:pPr/>
              <a:t>12-Sep-24</a:t>
            </a:fld>
            <a:endParaRPr lang="en-US">
              <a:solidFill>
                <a:srgbClr val="696464"/>
              </a:solidFill>
            </a:endParaRPr>
          </a:p>
        </p:txBody>
      </p:sp>
      <p:sp>
        <p:nvSpPr>
          <p:cNvPr id="6" name="Footer Placeholder 5"/>
          <p:cNvSpPr>
            <a:spLocks noGrp="1"/>
          </p:cNvSpPr>
          <p:nvPr>
            <p:ph type="ftr" sz="quarter" idx="11"/>
          </p:nvPr>
        </p:nvSpPr>
        <p:spPr/>
        <p:txBody>
          <a:bodyPr/>
          <a:lstStyle/>
          <a:p>
            <a:r>
              <a:rPr lang="en-US">
                <a:solidFill>
                  <a:srgbClr val="696464"/>
                </a:solidFill>
              </a:rPr>
              <a:t>CA P P SINGH</a:t>
            </a:r>
          </a:p>
        </p:txBody>
      </p:sp>
      <p:sp>
        <p:nvSpPr>
          <p:cNvPr id="7" name="Slide Number Placeholder 6"/>
          <p:cNvSpPr>
            <a:spLocks noGrp="1"/>
          </p:cNvSpPr>
          <p:nvPr>
            <p:ph type="sldNum" sz="quarter" idx="12"/>
          </p:nvPr>
        </p:nvSpPr>
        <p:spPr/>
        <p:txBody>
          <a:bodyPr/>
          <a:lstStyle/>
          <a:p>
            <a:fld id="{6F42FDE4-A7DD-41A7-A0A6-9B649FB4333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3615022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8"/>
          </a:xfrm>
        </p:spPr>
        <p:txBody>
          <a:bodyPr anchor="b"/>
          <a:lstStyle>
            <a:lvl1pPr algn="l">
              <a:defRPr sz="1199"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1918"/>
            </a:lvl1pPr>
            <a:lvl2pPr marL="274020" indent="0">
              <a:buNone/>
              <a:defRPr sz="1679"/>
            </a:lvl2pPr>
            <a:lvl3pPr marL="548040" indent="0">
              <a:buNone/>
              <a:defRPr sz="1439"/>
            </a:lvl3pPr>
            <a:lvl4pPr marL="822060" indent="0">
              <a:buNone/>
              <a:defRPr sz="1199"/>
            </a:lvl4pPr>
            <a:lvl5pPr marL="1096080" indent="0">
              <a:buNone/>
              <a:defRPr sz="1199"/>
            </a:lvl5pPr>
            <a:lvl6pPr marL="1370100" indent="0">
              <a:buNone/>
              <a:defRPr sz="1199"/>
            </a:lvl6pPr>
            <a:lvl7pPr marL="1644120" indent="0">
              <a:buNone/>
              <a:defRPr sz="1199"/>
            </a:lvl7pPr>
            <a:lvl8pPr marL="1918140" indent="0">
              <a:buNone/>
              <a:defRPr sz="1199"/>
            </a:lvl8pPr>
            <a:lvl9pPr marL="2192160" indent="0">
              <a:buNone/>
              <a:defRPr sz="1199"/>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839"/>
            </a:lvl1pPr>
            <a:lvl2pPr marL="274020" indent="0">
              <a:buNone/>
              <a:defRPr sz="719"/>
            </a:lvl2pPr>
            <a:lvl3pPr marL="548040" indent="0">
              <a:buNone/>
              <a:defRPr sz="599"/>
            </a:lvl3pPr>
            <a:lvl4pPr marL="822060" indent="0">
              <a:buNone/>
              <a:defRPr sz="539"/>
            </a:lvl4pPr>
            <a:lvl5pPr marL="1096080" indent="0">
              <a:buNone/>
              <a:defRPr sz="539"/>
            </a:lvl5pPr>
            <a:lvl6pPr marL="1370100" indent="0">
              <a:buNone/>
              <a:defRPr sz="539"/>
            </a:lvl6pPr>
            <a:lvl7pPr marL="1644120" indent="0">
              <a:buNone/>
              <a:defRPr sz="539"/>
            </a:lvl7pPr>
            <a:lvl8pPr marL="1918140" indent="0">
              <a:buNone/>
              <a:defRPr sz="539"/>
            </a:lvl8pPr>
            <a:lvl9pPr marL="2192160" indent="0">
              <a:buNone/>
              <a:defRPr sz="539"/>
            </a:lvl9pPr>
          </a:lstStyle>
          <a:p>
            <a:pPr lvl="0"/>
            <a:r>
              <a:rPr lang="en-US"/>
              <a:t>Click to edit Master text styles</a:t>
            </a:r>
          </a:p>
        </p:txBody>
      </p:sp>
      <p:sp>
        <p:nvSpPr>
          <p:cNvPr id="5" name="Date Placeholder 4"/>
          <p:cNvSpPr>
            <a:spLocks noGrp="1"/>
          </p:cNvSpPr>
          <p:nvPr>
            <p:ph type="dt" sz="half" idx="10"/>
          </p:nvPr>
        </p:nvSpPr>
        <p:spPr/>
        <p:txBody>
          <a:bodyPr/>
          <a:lstStyle/>
          <a:p>
            <a:fld id="{7EF02832-15F2-4CED-84A3-E14A7017D1F9}" type="datetime1">
              <a:rPr lang="en-US" smtClean="0">
                <a:solidFill>
                  <a:srgbClr val="696464"/>
                </a:solidFill>
              </a:rPr>
              <a:pPr/>
              <a:t>12-Sep-24</a:t>
            </a:fld>
            <a:endParaRPr lang="en-US">
              <a:solidFill>
                <a:srgbClr val="696464"/>
              </a:solidFill>
            </a:endParaRPr>
          </a:p>
        </p:txBody>
      </p:sp>
      <p:sp>
        <p:nvSpPr>
          <p:cNvPr id="6" name="Footer Placeholder 5"/>
          <p:cNvSpPr>
            <a:spLocks noGrp="1"/>
          </p:cNvSpPr>
          <p:nvPr>
            <p:ph type="ftr" sz="quarter" idx="11"/>
          </p:nvPr>
        </p:nvSpPr>
        <p:spPr/>
        <p:txBody>
          <a:bodyPr/>
          <a:lstStyle/>
          <a:p>
            <a:r>
              <a:rPr lang="en-US">
                <a:solidFill>
                  <a:srgbClr val="696464"/>
                </a:solidFill>
              </a:rPr>
              <a:t>CA P P SINGH</a:t>
            </a:r>
            <a:endParaRPr lang="en-US" dirty="0">
              <a:solidFill>
                <a:srgbClr val="696464"/>
              </a:solidFill>
            </a:endParaRPr>
          </a:p>
        </p:txBody>
      </p:sp>
      <p:sp>
        <p:nvSpPr>
          <p:cNvPr id="7" name="Slide Number Placeholder 6"/>
          <p:cNvSpPr>
            <a:spLocks noGrp="1"/>
          </p:cNvSpPr>
          <p:nvPr>
            <p:ph type="sldNum" sz="quarter" idx="12"/>
          </p:nvPr>
        </p:nvSpPr>
        <p:spPr/>
        <p:txBody>
          <a:bodyPr/>
          <a:lstStyle/>
          <a:p>
            <a:fld id="{6F42FDE4-A7DD-41A7-A0A6-9B649FB4333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6687617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DB2E04-C9AE-487F-AC94-A54E754468D1}" type="datetime1">
              <a:rPr lang="en-US" smtClean="0">
                <a:solidFill>
                  <a:srgbClr val="696464"/>
                </a:solidFill>
              </a:rPr>
              <a:pPr/>
              <a:t>12-Sep-24</a:t>
            </a:fld>
            <a:endParaRPr lang="en-US">
              <a:solidFill>
                <a:srgbClr val="696464"/>
              </a:solidFill>
            </a:endParaRPr>
          </a:p>
        </p:txBody>
      </p:sp>
      <p:sp>
        <p:nvSpPr>
          <p:cNvPr id="5" name="Footer Placeholder 4"/>
          <p:cNvSpPr>
            <a:spLocks noGrp="1"/>
          </p:cNvSpPr>
          <p:nvPr>
            <p:ph type="ftr" sz="quarter" idx="11"/>
          </p:nvPr>
        </p:nvSpPr>
        <p:spPr/>
        <p:txBody>
          <a:bodyPr/>
          <a:lstStyle/>
          <a:p>
            <a:r>
              <a:rPr lang="en-US">
                <a:solidFill>
                  <a:srgbClr val="696464"/>
                </a:solidFill>
              </a:rPr>
              <a:t>CA P P SINGH</a:t>
            </a:r>
          </a:p>
        </p:txBody>
      </p:sp>
      <p:sp>
        <p:nvSpPr>
          <p:cNvPr id="6" name="Slide Number Placeholder 5"/>
          <p:cNvSpPr>
            <a:spLocks noGrp="1"/>
          </p:cNvSpPr>
          <p:nvPr>
            <p:ph type="sldNum" sz="quarter" idx="12"/>
          </p:nvPr>
        </p:nvSpPr>
        <p:spPr/>
        <p:txBody>
          <a:bodyPr/>
          <a:lstStyle/>
          <a:p>
            <a:fld id="{6F42FDE4-A7DD-41A7-A0A6-9B649FB4333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433839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C42E80-900C-4A0C-BAED-F64E3FBE69E9}" type="datetime1">
              <a:rPr lang="en-US" smtClean="0">
                <a:solidFill>
                  <a:srgbClr val="696464"/>
                </a:solidFill>
              </a:rPr>
              <a:pPr/>
              <a:t>12-Sep-24</a:t>
            </a:fld>
            <a:endParaRPr lang="en-US">
              <a:solidFill>
                <a:srgbClr val="696464"/>
              </a:solidFill>
            </a:endParaRPr>
          </a:p>
        </p:txBody>
      </p:sp>
      <p:sp>
        <p:nvSpPr>
          <p:cNvPr id="5" name="Footer Placeholder 4"/>
          <p:cNvSpPr>
            <a:spLocks noGrp="1"/>
          </p:cNvSpPr>
          <p:nvPr>
            <p:ph type="ftr" sz="quarter" idx="11"/>
          </p:nvPr>
        </p:nvSpPr>
        <p:spPr/>
        <p:txBody>
          <a:bodyPr/>
          <a:lstStyle/>
          <a:p>
            <a:r>
              <a:rPr lang="en-US">
                <a:solidFill>
                  <a:srgbClr val="696464"/>
                </a:solidFill>
              </a:rPr>
              <a:t>CA P P SINGH</a:t>
            </a:r>
          </a:p>
        </p:txBody>
      </p:sp>
      <p:sp>
        <p:nvSpPr>
          <p:cNvPr id="6" name="Slide Number Placeholder 5"/>
          <p:cNvSpPr>
            <a:spLocks noGrp="1"/>
          </p:cNvSpPr>
          <p:nvPr>
            <p:ph type="sldNum" sz="quarter" idx="12"/>
          </p:nvPr>
        </p:nvSpPr>
        <p:spPr/>
        <p:txBody>
          <a:bodyPr/>
          <a:lstStyle/>
          <a:p>
            <a:fld id="{6F42FDE4-A7DD-41A7-A0A6-9B649FB4333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84708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cSld name="3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9028456"/>
      </p:ext>
    </p:extLst>
  </p:cSld>
  <p:clrMapOvr>
    <a:masterClrMapping/>
  </p:clrMapOvr>
  <p:transition>
    <p:wedg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58573" y="204933"/>
            <a:ext cx="11874857" cy="431800"/>
          </a:xfrm>
          <a:prstGeom prst="rect">
            <a:avLst/>
          </a:prstGeom>
        </p:spPr>
        <p:txBody>
          <a:bodyPr lIns="0" tIns="0" rIns="0" bIns="0"/>
          <a:lstStyle>
            <a:lvl1pPr>
              <a:defRPr sz="3200" b="1" i="0">
                <a:solidFill>
                  <a:srgbClr val="002060"/>
                </a:solidFill>
                <a:latin typeface="Arial"/>
                <a:cs typeface="Arial"/>
              </a:defRPr>
            </a:lvl1pPr>
          </a:lstStyle>
          <a:p>
            <a:endParaRPr/>
          </a:p>
        </p:txBody>
      </p:sp>
      <p:sp>
        <p:nvSpPr>
          <p:cNvPr id="3" name="Holder 3"/>
          <p:cNvSpPr>
            <a:spLocks noGrp="1"/>
          </p:cNvSpPr>
          <p:nvPr>
            <p:ph sz="half" idx="2"/>
          </p:nvPr>
        </p:nvSpPr>
        <p:spPr>
          <a:xfrm>
            <a:off x="609600" y="1577340"/>
            <a:ext cx="5303520" cy="29514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79" y="1577340"/>
            <a:ext cx="5303520" cy="295145"/>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4145282" y="6377940"/>
            <a:ext cx="3901439" cy="342900"/>
          </a:xfrm>
          <a:prstGeom prst="rect">
            <a:avLst/>
          </a:prstGeom>
        </p:spPr>
        <p:txBody>
          <a:bodyPr lIns="0" tIns="0" rIns="0" bIns="0"/>
          <a:lstStyle>
            <a:lvl1pPr algn="ctr">
              <a:defRPr>
                <a:solidFill>
                  <a:schemeClr val="tx1">
                    <a:tint val="75000"/>
                  </a:schemeClr>
                </a:solidFill>
              </a:defRPr>
            </a:lvl1pPr>
          </a:lstStyle>
          <a:p>
            <a:r>
              <a:rPr lang="en-US">
                <a:solidFill>
                  <a:prstClr val="black">
                    <a:tint val="75000"/>
                  </a:prstClr>
                </a:solidFill>
              </a:rPr>
              <a:t>CA P P SINGH</a:t>
            </a:r>
            <a:endParaRPr>
              <a:solidFill>
                <a:prstClr val="black">
                  <a:tint val="75000"/>
                </a:prstClr>
              </a:solidFill>
            </a:endParaRPr>
          </a:p>
        </p:txBody>
      </p:sp>
      <p:sp>
        <p:nvSpPr>
          <p:cNvPr id="6" name="Holder 6"/>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defRPr>
            </a:lvl1pPr>
          </a:lstStyle>
          <a:p>
            <a:fld id="{5563183C-5A14-498D-891C-5BAA4E055162}" type="datetime1">
              <a:rPr lang="en-US" smtClean="0">
                <a:solidFill>
                  <a:prstClr val="black">
                    <a:tint val="75000"/>
                  </a:prstClr>
                </a:solidFill>
              </a:rPr>
              <a:pPr/>
              <a:t>12-Sep-24</a:t>
            </a:fld>
            <a:endParaRPr lang="en-US">
              <a:solidFill>
                <a:prstClr val="black">
                  <a:tint val="75000"/>
                </a:prstClr>
              </a:solidFill>
            </a:endParaRPr>
          </a:p>
        </p:txBody>
      </p:sp>
      <p:sp>
        <p:nvSpPr>
          <p:cNvPr id="7" name="Holder 7"/>
          <p:cNvSpPr>
            <a:spLocks noGrp="1"/>
          </p:cNvSpPr>
          <p:nvPr>
            <p:ph type="sldNum" sz="quarter" idx="7"/>
          </p:nvPr>
        </p:nvSpPr>
        <p:spPr>
          <a:xfrm>
            <a:off x="308427" y="6604829"/>
            <a:ext cx="243204" cy="177800"/>
          </a:xfrm>
          <a:prstGeom prst="rect">
            <a:avLst/>
          </a:prstGeom>
        </p:spPr>
        <p:txBody>
          <a:bodyPr lIns="0" tIns="0" rIns="0" bIns="0"/>
          <a:lstStyle>
            <a:lvl1pPr>
              <a:defRPr sz="1200" b="0" i="0">
                <a:solidFill>
                  <a:srgbClr val="898989"/>
                </a:solidFill>
                <a:latin typeface="Calibri"/>
                <a:cs typeface="Calibri"/>
              </a:defRPr>
            </a:lvl1pPr>
          </a:lstStyle>
          <a:p>
            <a:pPr marL="102235"/>
            <a:fld id="{81D60167-4931-47E6-BA6A-407CBD079E47}" type="slidenum">
              <a:rPr lang="en-IN" spc="-10" smtClean="0"/>
              <a:pPr marL="102235"/>
              <a:t>‹#›</a:t>
            </a:fld>
            <a:endParaRPr lang="en-IN" spc="-10" dirty="0"/>
          </a:p>
        </p:txBody>
      </p:sp>
    </p:spTree>
    <p:extLst>
      <p:ext uri="{BB962C8B-B14F-4D97-AF65-F5344CB8AC3E}">
        <p14:creationId xmlns:p14="http://schemas.microsoft.com/office/powerpoint/2010/main" val="117557357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D4E97AD9-D4DD-415C-8795-76D14EBC680A}" type="datetime1">
              <a:rPr lang="en-US" smtClean="0">
                <a:solidFill>
                  <a:srgbClr val="696464"/>
                </a:solidFill>
              </a:rPr>
              <a:pPr/>
              <a:t>12-Sep-24</a:t>
            </a:fld>
            <a:endParaRPr lang="en-US">
              <a:solidFill>
                <a:srgbClr val="696464"/>
              </a:solidFill>
            </a:endParaRPr>
          </a:p>
        </p:txBody>
      </p:sp>
      <p:sp>
        <p:nvSpPr>
          <p:cNvPr id="5" name="Footer Placeholder 4"/>
          <p:cNvSpPr>
            <a:spLocks noGrp="1"/>
          </p:cNvSpPr>
          <p:nvPr>
            <p:ph type="ftr" sz="quarter" idx="11"/>
          </p:nvPr>
        </p:nvSpPr>
        <p:spPr/>
        <p:txBody>
          <a:bodyPr/>
          <a:lstStyle/>
          <a:p>
            <a:r>
              <a:rPr lang="en-US">
                <a:solidFill>
                  <a:srgbClr val="696464"/>
                </a:solidFill>
              </a:rPr>
              <a:t>CA P P SINGH</a:t>
            </a:r>
          </a:p>
        </p:txBody>
      </p:sp>
      <p:sp>
        <p:nvSpPr>
          <p:cNvPr id="6" name="Slide Number Placeholder 5"/>
          <p:cNvSpPr>
            <a:spLocks noGrp="1"/>
          </p:cNvSpPr>
          <p:nvPr>
            <p:ph type="sldNum" sz="quarter" idx="12"/>
          </p:nvPr>
        </p:nvSpPr>
        <p:spPr/>
        <p:txBody>
          <a:bodyPr/>
          <a:lstStyle/>
          <a:p>
            <a:fld id="{6F42FDE4-A7DD-41A7-A0A6-9B649FB4333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1862228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2542E1DD-F324-4993-BE5E-8570E799693C}" type="datetime1">
              <a:rPr lang="en-US" smtClean="0">
                <a:solidFill>
                  <a:srgbClr val="696464"/>
                </a:solidFill>
              </a:rPr>
              <a:pPr/>
              <a:t>12-Sep-24</a:t>
            </a:fld>
            <a:endParaRPr lang="en-US">
              <a:solidFill>
                <a:srgbClr val="696464"/>
              </a:solidFill>
            </a:endParaRPr>
          </a:p>
        </p:txBody>
      </p:sp>
      <p:sp>
        <p:nvSpPr>
          <p:cNvPr id="5" name="Footer Placeholder 4"/>
          <p:cNvSpPr>
            <a:spLocks noGrp="1"/>
          </p:cNvSpPr>
          <p:nvPr>
            <p:ph type="ftr" sz="quarter" idx="11"/>
          </p:nvPr>
        </p:nvSpPr>
        <p:spPr/>
        <p:txBody>
          <a:bodyPr/>
          <a:lstStyle/>
          <a:p>
            <a:r>
              <a:rPr lang="en-US">
                <a:solidFill>
                  <a:srgbClr val="696464"/>
                </a:solidFill>
              </a:rPr>
              <a:t>CA P P SINGH</a:t>
            </a:r>
          </a:p>
        </p:txBody>
      </p:sp>
      <p:sp>
        <p:nvSpPr>
          <p:cNvPr id="6" name="Slide Number Placeholder 5"/>
          <p:cNvSpPr>
            <a:spLocks noGrp="1"/>
          </p:cNvSpPr>
          <p:nvPr>
            <p:ph type="sldNum" sz="quarter" idx="12"/>
          </p:nvPr>
        </p:nvSpPr>
        <p:spPr/>
        <p:txBody>
          <a:bodyPr/>
          <a:lstStyle/>
          <a:p>
            <a:fld id="{6F42FDE4-A7DD-41A7-A0A6-9B649FB4333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710866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82469F-79DB-452A-A0BC-CA5C245E2E60}" type="datetime1">
              <a:rPr lang="en-US" smtClean="0">
                <a:solidFill>
                  <a:srgbClr val="696464"/>
                </a:solidFill>
              </a:rPr>
              <a:pPr/>
              <a:t>12-Sep-24</a:t>
            </a:fld>
            <a:endParaRPr lang="en-US">
              <a:solidFill>
                <a:srgbClr val="696464"/>
              </a:solidFill>
            </a:endParaRPr>
          </a:p>
        </p:txBody>
      </p:sp>
      <p:sp>
        <p:nvSpPr>
          <p:cNvPr id="5" name="Footer Placeholder 4"/>
          <p:cNvSpPr>
            <a:spLocks noGrp="1"/>
          </p:cNvSpPr>
          <p:nvPr>
            <p:ph type="ftr" sz="quarter" idx="11"/>
          </p:nvPr>
        </p:nvSpPr>
        <p:spPr/>
        <p:txBody>
          <a:bodyPr/>
          <a:lstStyle/>
          <a:p>
            <a:r>
              <a:rPr lang="en-US">
                <a:solidFill>
                  <a:srgbClr val="696464"/>
                </a:solidFill>
              </a:rPr>
              <a:t>CA P P SINGH</a:t>
            </a:r>
            <a:endParaRPr lang="en-US" dirty="0">
              <a:solidFill>
                <a:srgbClr val="696464"/>
              </a:solidFill>
            </a:endParaRPr>
          </a:p>
        </p:txBody>
      </p:sp>
      <p:sp>
        <p:nvSpPr>
          <p:cNvPr id="6" name="Slide Number Placeholder 5"/>
          <p:cNvSpPr>
            <a:spLocks noGrp="1"/>
          </p:cNvSpPr>
          <p:nvPr>
            <p:ph type="sldNum" sz="quarter" idx="12"/>
          </p:nvPr>
        </p:nvSpPr>
        <p:spPr/>
        <p:txBody>
          <a:bodyPr/>
          <a:lstStyle/>
          <a:p>
            <a:fld id="{6F42FDE4-A7DD-41A7-A0A6-9B649FB4333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0979661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7063CD90-F1A9-4E17-A183-B9DE788F6DED}" type="datetime1">
              <a:rPr lang="en-US" smtClean="0">
                <a:solidFill>
                  <a:srgbClr val="696464"/>
                </a:solidFill>
              </a:rPr>
              <a:pPr/>
              <a:t>12-Sep-24</a:t>
            </a:fld>
            <a:endParaRPr lang="en-US">
              <a:solidFill>
                <a:srgbClr val="696464"/>
              </a:solidFill>
            </a:endParaRPr>
          </a:p>
        </p:txBody>
      </p:sp>
      <p:sp>
        <p:nvSpPr>
          <p:cNvPr id="6" name="Footer Placeholder 5"/>
          <p:cNvSpPr>
            <a:spLocks noGrp="1"/>
          </p:cNvSpPr>
          <p:nvPr>
            <p:ph type="ftr" sz="quarter" idx="11"/>
          </p:nvPr>
        </p:nvSpPr>
        <p:spPr/>
        <p:txBody>
          <a:bodyPr/>
          <a:lstStyle/>
          <a:p>
            <a:r>
              <a:rPr lang="en-US">
                <a:solidFill>
                  <a:srgbClr val="696464"/>
                </a:solidFill>
              </a:rPr>
              <a:t>CA P P SINGH</a:t>
            </a:r>
          </a:p>
        </p:txBody>
      </p:sp>
      <p:sp>
        <p:nvSpPr>
          <p:cNvPr id="7" name="Slide Number Placeholder 6"/>
          <p:cNvSpPr>
            <a:spLocks noGrp="1"/>
          </p:cNvSpPr>
          <p:nvPr>
            <p:ph type="sldNum" sz="quarter" idx="12"/>
          </p:nvPr>
        </p:nvSpPr>
        <p:spPr/>
        <p:txBody>
          <a:bodyPr/>
          <a:lstStyle/>
          <a:p>
            <a:fld id="{6F42FDE4-A7DD-41A7-A0A6-9B649FB4333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71614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EDEE655C-C14E-4125-82EE-4E1A94D0F8C2}" type="datetimeFigureOut">
              <a:rPr lang="en-IN" smtClean="0"/>
              <a:pPr/>
              <a:t>12-09-2024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C8D5824-116A-4C92-907A-43CC4EB210C6}" type="slidenum">
              <a:rPr lang="en-IN" smtClean="0"/>
              <a:pPr/>
              <a:t>‹#›</a:t>
            </a:fld>
            <a:endParaRPr lang="en-IN"/>
          </a:p>
        </p:txBody>
      </p:sp>
    </p:spTree>
    <p:extLst>
      <p:ext uri="{BB962C8B-B14F-4D97-AF65-F5344CB8AC3E}">
        <p14:creationId xmlns:p14="http://schemas.microsoft.com/office/powerpoint/2010/main" val="118280558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FF36C240-2B82-4C15-93FC-5720EF96E181}" type="datetime1">
              <a:rPr lang="en-US" smtClean="0">
                <a:solidFill>
                  <a:srgbClr val="696464"/>
                </a:solidFill>
              </a:rPr>
              <a:pPr/>
              <a:t>12-Sep-24</a:t>
            </a:fld>
            <a:endParaRPr lang="en-US">
              <a:solidFill>
                <a:srgbClr val="696464"/>
              </a:solidFill>
            </a:endParaRPr>
          </a:p>
        </p:txBody>
      </p:sp>
      <p:sp>
        <p:nvSpPr>
          <p:cNvPr id="8" name="Footer Placeholder 7"/>
          <p:cNvSpPr>
            <a:spLocks noGrp="1"/>
          </p:cNvSpPr>
          <p:nvPr>
            <p:ph type="ftr" sz="quarter" idx="11"/>
          </p:nvPr>
        </p:nvSpPr>
        <p:spPr/>
        <p:txBody>
          <a:bodyPr/>
          <a:lstStyle/>
          <a:p>
            <a:r>
              <a:rPr lang="en-US">
                <a:solidFill>
                  <a:srgbClr val="696464"/>
                </a:solidFill>
              </a:rPr>
              <a:t>CA P P SINGH</a:t>
            </a:r>
          </a:p>
        </p:txBody>
      </p:sp>
      <p:sp>
        <p:nvSpPr>
          <p:cNvPr id="9" name="Slide Number Placeholder 8"/>
          <p:cNvSpPr>
            <a:spLocks noGrp="1"/>
          </p:cNvSpPr>
          <p:nvPr>
            <p:ph type="sldNum" sz="quarter" idx="12"/>
          </p:nvPr>
        </p:nvSpPr>
        <p:spPr/>
        <p:txBody>
          <a:bodyPr/>
          <a:lstStyle/>
          <a:p>
            <a:fld id="{6F42FDE4-A7DD-41A7-A0A6-9B649FB4333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823463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B885CB04-FA67-42AB-AAA6-DADE2A7F157B}" type="datetime1">
              <a:rPr lang="en-US" smtClean="0">
                <a:solidFill>
                  <a:srgbClr val="696464"/>
                </a:solidFill>
              </a:rPr>
              <a:pPr/>
              <a:t>12-Sep-24</a:t>
            </a:fld>
            <a:endParaRPr lang="en-US">
              <a:solidFill>
                <a:srgbClr val="696464"/>
              </a:solidFill>
            </a:endParaRPr>
          </a:p>
        </p:txBody>
      </p:sp>
      <p:sp>
        <p:nvSpPr>
          <p:cNvPr id="4" name="Footer Placeholder 3"/>
          <p:cNvSpPr>
            <a:spLocks noGrp="1"/>
          </p:cNvSpPr>
          <p:nvPr>
            <p:ph type="ftr" sz="quarter" idx="11"/>
          </p:nvPr>
        </p:nvSpPr>
        <p:spPr/>
        <p:txBody>
          <a:bodyPr/>
          <a:lstStyle/>
          <a:p>
            <a:r>
              <a:rPr lang="en-US">
                <a:solidFill>
                  <a:srgbClr val="696464"/>
                </a:solidFill>
              </a:rPr>
              <a:t>CA P P SINGH</a:t>
            </a:r>
          </a:p>
        </p:txBody>
      </p:sp>
      <p:sp>
        <p:nvSpPr>
          <p:cNvPr id="5" name="Slide Number Placeholder 4"/>
          <p:cNvSpPr>
            <a:spLocks noGrp="1"/>
          </p:cNvSpPr>
          <p:nvPr>
            <p:ph type="sldNum" sz="quarter" idx="12"/>
          </p:nvPr>
        </p:nvSpPr>
        <p:spPr/>
        <p:txBody>
          <a:bodyPr/>
          <a:lstStyle/>
          <a:p>
            <a:fld id="{6F42FDE4-A7DD-41A7-A0A6-9B649FB4333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256295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763002-AE24-471D-B5BC-60547CD56E7B}" type="datetime1">
              <a:rPr lang="en-US" smtClean="0">
                <a:solidFill>
                  <a:srgbClr val="696464"/>
                </a:solidFill>
              </a:rPr>
              <a:pPr/>
              <a:t>12-Sep-24</a:t>
            </a:fld>
            <a:endParaRPr lang="en-US">
              <a:solidFill>
                <a:srgbClr val="696464"/>
              </a:solidFill>
            </a:endParaRPr>
          </a:p>
        </p:txBody>
      </p:sp>
      <p:sp>
        <p:nvSpPr>
          <p:cNvPr id="3" name="Footer Placeholder 2"/>
          <p:cNvSpPr>
            <a:spLocks noGrp="1"/>
          </p:cNvSpPr>
          <p:nvPr>
            <p:ph type="ftr" sz="quarter" idx="11"/>
          </p:nvPr>
        </p:nvSpPr>
        <p:spPr/>
        <p:txBody>
          <a:bodyPr/>
          <a:lstStyle/>
          <a:p>
            <a:r>
              <a:rPr lang="en-US">
                <a:solidFill>
                  <a:srgbClr val="696464"/>
                </a:solidFill>
              </a:rPr>
              <a:t>CA P P SINGH</a:t>
            </a:r>
          </a:p>
        </p:txBody>
      </p:sp>
      <p:sp>
        <p:nvSpPr>
          <p:cNvPr id="4" name="Slide Number Placeholder 3"/>
          <p:cNvSpPr>
            <a:spLocks noGrp="1"/>
          </p:cNvSpPr>
          <p:nvPr>
            <p:ph type="sldNum" sz="quarter" idx="12"/>
          </p:nvPr>
        </p:nvSpPr>
        <p:spPr/>
        <p:txBody>
          <a:bodyPr/>
          <a:lstStyle/>
          <a:p>
            <a:fld id="{6F42FDE4-A7DD-41A7-A0A6-9B649FB4333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9033971"/>
      </p:ext>
    </p:extLst>
  </p:cSld>
  <p:clrMapOvr>
    <a:masterClrMapping/>
  </p:clrMapOvr>
  <p:transition>
    <p:wedg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86583DF-CFEF-49A1-9C7B-C9495F590C8F}" type="datetime1">
              <a:rPr lang="en-US" smtClean="0">
                <a:solidFill>
                  <a:srgbClr val="696464"/>
                </a:solidFill>
              </a:rPr>
              <a:pPr/>
              <a:t>12-Sep-24</a:t>
            </a:fld>
            <a:endParaRPr lang="en-US">
              <a:solidFill>
                <a:srgbClr val="696464"/>
              </a:solidFill>
            </a:endParaRPr>
          </a:p>
        </p:txBody>
      </p:sp>
      <p:sp>
        <p:nvSpPr>
          <p:cNvPr id="6" name="Footer Placeholder 5"/>
          <p:cNvSpPr>
            <a:spLocks noGrp="1"/>
          </p:cNvSpPr>
          <p:nvPr>
            <p:ph type="ftr" sz="quarter" idx="11"/>
          </p:nvPr>
        </p:nvSpPr>
        <p:spPr/>
        <p:txBody>
          <a:bodyPr/>
          <a:lstStyle/>
          <a:p>
            <a:r>
              <a:rPr lang="en-US">
                <a:solidFill>
                  <a:srgbClr val="696464"/>
                </a:solidFill>
              </a:rPr>
              <a:t>CA P P SINGH</a:t>
            </a:r>
          </a:p>
        </p:txBody>
      </p:sp>
      <p:sp>
        <p:nvSpPr>
          <p:cNvPr id="7" name="Slide Number Placeholder 6"/>
          <p:cNvSpPr>
            <a:spLocks noGrp="1"/>
          </p:cNvSpPr>
          <p:nvPr>
            <p:ph type="sldNum" sz="quarter" idx="12"/>
          </p:nvPr>
        </p:nvSpPr>
        <p:spPr/>
        <p:txBody>
          <a:bodyPr/>
          <a:lstStyle/>
          <a:p>
            <a:fld id="{6F42FDE4-A7DD-41A7-A0A6-9B649FB4333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018563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F02832-15F2-4CED-84A3-E14A7017D1F9}" type="datetime1">
              <a:rPr lang="en-US" smtClean="0">
                <a:solidFill>
                  <a:srgbClr val="696464"/>
                </a:solidFill>
              </a:rPr>
              <a:pPr/>
              <a:t>12-Sep-24</a:t>
            </a:fld>
            <a:endParaRPr lang="en-US">
              <a:solidFill>
                <a:srgbClr val="696464"/>
              </a:solidFill>
            </a:endParaRPr>
          </a:p>
        </p:txBody>
      </p:sp>
      <p:sp>
        <p:nvSpPr>
          <p:cNvPr id="6" name="Footer Placeholder 5"/>
          <p:cNvSpPr>
            <a:spLocks noGrp="1"/>
          </p:cNvSpPr>
          <p:nvPr>
            <p:ph type="ftr" sz="quarter" idx="11"/>
          </p:nvPr>
        </p:nvSpPr>
        <p:spPr/>
        <p:txBody>
          <a:bodyPr/>
          <a:lstStyle/>
          <a:p>
            <a:r>
              <a:rPr lang="en-US">
                <a:solidFill>
                  <a:srgbClr val="696464"/>
                </a:solidFill>
              </a:rPr>
              <a:t>CA P P SINGH</a:t>
            </a:r>
            <a:endParaRPr lang="en-US" dirty="0">
              <a:solidFill>
                <a:srgbClr val="696464"/>
              </a:solidFill>
            </a:endParaRPr>
          </a:p>
        </p:txBody>
      </p:sp>
      <p:sp>
        <p:nvSpPr>
          <p:cNvPr id="7" name="Slide Number Placeholder 6"/>
          <p:cNvSpPr>
            <a:spLocks noGrp="1"/>
          </p:cNvSpPr>
          <p:nvPr>
            <p:ph type="sldNum" sz="quarter" idx="12"/>
          </p:nvPr>
        </p:nvSpPr>
        <p:spPr/>
        <p:txBody>
          <a:bodyPr/>
          <a:lstStyle/>
          <a:p>
            <a:fld id="{6F42FDE4-A7DD-41A7-A0A6-9B649FB4333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4941285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A6DB2E04-C9AE-487F-AC94-A54E754468D1}" type="datetime1">
              <a:rPr lang="en-US" smtClean="0">
                <a:solidFill>
                  <a:srgbClr val="696464"/>
                </a:solidFill>
              </a:rPr>
              <a:pPr/>
              <a:t>12-Sep-24</a:t>
            </a:fld>
            <a:endParaRPr lang="en-US">
              <a:solidFill>
                <a:srgbClr val="696464"/>
              </a:solidFill>
            </a:endParaRPr>
          </a:p>
        </p:txBody>
      </p:sp>
      <p:sp>
        <p:nvSpPr>
          <p:cNvPr id="5" name="Footer Placeholder 4"/>
          <p:cNvSpPr>
            <a:spLocks noGrp="1"/>
          </p:cNvSpPr>
          <p:nvPr>
            <p:ph type="ftr" sz="quarter" idx="11"/>
          </p:nvPr>
        </p:nvSpPr>
        <p:spPr/>
        <p:txBody>
          <a:bodyPr/>
          <a:lstStyle/>
          <a:p>
            <a:r>
              <a:rPr lang="en-US">
                <a:solidFill>
                  <a:srgbClr val="696464"/>
                </a:solidFill>
              </a:rPr>
              <a:t>CA P P SINGH</a:t>
            </a:r>
          </a:p>
        </p:txBody>
      </p:sp>
      <p:sp>
        <p:nvSpPr>
          <p:cNvPr id="6" name="Slide Number Placeholder 5"/>
          <p:cNvSpPr>
            <a:spLocks noGrp="1"/>
          </p:cNvSpPr>
          <p:nvPr>
            <p:ph type="sldNum" sz="quarter" idx="12"/>
          </p:nvPr>
        </p:nvSpPr>
        <p:spPr/>
        <p:txBody>
          <a:bodyPr/>
          <a:lstStyle/>
          <a:p>
            <a:fld id="{6F42FDE4-A7DD-41A7-A0A6-9B649FB4333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6765272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3EC42E80-900C-4A0C-BAED-F64E3FBE69E9}" type="datetime1">
              <a:rPr lang="en-US" smtClean="0">
                <a:solidFill>
                  <a:srgbClr val="696464"/>
                </a:solidFill>
              </a:rPr>
              <a:pPr/>
              <a:t>12-Sep-24</a:t>
            </a:fld>
            <a:endParaRPr lang="en-US">
              <a:solidFill>
                <a:srgbClr val="696464"/>
              </a:solidFill>
            </a:endParaRPr>
          </a:p>
        </p:txBody>
      </p:sp>
      <p:sp>
        <p:nvSpPr>
          <p:cNvPr id="5" name="Footer Placeholder 4"/>
          <p:cNvSpPr>
            <a:spLocks noGrp="1"/>
          </p:cNvSpPr>
          <p:nvPr>
            <p:ph type="ftr" sz="quarter" idx="11"/>
          </p:nvPr>
        </p:nvSpPr>
        <p:spPr/>
        <p:txBody>
          <a:bodyPr/>
          <a:lstStyle/>
          <a:p>
            <a:r>
              <a:rPr lang="en-US">
                <a:solidFill>
                  <a:srgbClr val="696464"/>
                </a:solidFill>
              </a:rPr>
              <a:t>CA P P SINGH</a:t>
            </a:r>
          </a:p>
        </p:txBody>
      </p:sp>
      <p:sp>
        <p:nvSpPr>
          <p:cNvPr id="6" name="Slide Number Placeholder 5"/>
          <p:cNvSpPr>
            <a:spLocks noGrp="1"/>
          </p:cNvSpPr>
          <p:nvPr>
            <p:ph type="sldNum" sz="quarter" idx="12"/>
          </p:nvPr>
        </p:nvSpPr>
        <p:spPr/>
        <p:txBody>
          <a:bodyPr/>
          <a:lstStyle/>
          <a:p>
            <a:fld id="{6F42FDE4-A7DD-41A7-A0A6-9B649FB4333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1129138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7" indent="0" algn="ctr">
              <a:buNone/>
              <a:defRPr>
                <a:solidFill>
                  <a:schemeClr val="tx1">
                    <a:tint val="75000"/>
                  </a:schemeClr>
                </a:solidFill>
              </a:defRPr>
            </a:lvl2pPr>
            <a:lvl3pPr marL="914374" indent="0" algn="ctr">
              <a:buNone/>
              <a:defRPr>
                <a:solidFill>
                  <a:schemeClr val="tx1">
                    <a:tint val="75000"/>
                  </a:schemeClr>
                </a:solidFill>
              </a:defRPr>
            </a:lvl3pPr>
            <a:lvl4pPr marL="1371561" indent="0" algn="ctr">
              <a:buNone/>
              <a:defRPr>
                <a:solidFill>
                  <a:schemeClr val="tx1">
                    <a:tint val="75000"/>
                  </a:schemeClr>
                </a:solidFill>
              </a:defRPr>
            </a:lvl4pPr>
            <a:lvl5pPr marL="1828748" indent="0" algn="ctr">
              <a:buNone/>
              <a:defRPr>
                <a:solidFill>
                  <a:schemeClr val="tx1">
                    <a:tint val="75000"/>
                  </a:schemeClr>
                </a:solidFill>
              </a:defRPr>
            </a:lvl5pPr>
            <a:lvl6pPr marL="2285935" indent="0" algn="ctr">
              <a:buNone/>
              <a:defRPr>
                <a:solidFill>
                  <a:schemeClr val="tx1">
                    <a:tint val="75000"/>
                  </a:schemeClr>
                </a:solidFill>
              </a:defRPr>
            </a:lvl6pPr>
            <a:lvl7pPr marL="2743123" indent="0" algn="ctr">
              <a:buNone/>
              <a:defRPr>
                <a:solidFill>
                  <a:schemeClr val="tx1">
                    <a:tint val="75000"/>
                  </a:schemeClr>
                </a:solidFill>
              </a:defRPr>
            </a:lvl7pPr>
            <a:lvl8pPr marL="3200309" indent="0" algn="ctr">
              <a:buNone/>
              <a:defRPr>
                <a:solidFill>
                  <a:schemeClr val="tx1">
                    <a:tint val="75000"/>
                  </a:schemeClr>
                </a:solidFill>
              </a:defRPr>
            </a:lvl8pPr>
            <a:lvl9pPr marL="365749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12-Sep-24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4686254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12-Sep-24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7337324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0"/>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4"/>
            <a:ext cx="10363200" cy="1500187"/>
          </a:xfrm>
        </p:spPr>
        <p:txBody>
          <a:bodyPr anchor="b"/>
          <a:lstStyle>
            <a:lvl1pPr marL="0" indent="0">
              <a:buNone/>
              <a:defRPr sz="2000">
                <a:solidFill>
                  <a:schemeClr val="tx1">
                    <a:tint val="75000"/>
                  </a:schemeClr>
                </a:solidFill>
              </a:defRPr>
            </a:lvl1pPr>
            <a:lvl2pPr marL="457187" indent="0">
              <a:buNone/>
              <a:defRPr sz="1800">
                <a:solidFill>
                  <a:schemeClr val="tx1">
                    <a:tint val="75000"/>
                  </a:schemeClr>
                </a:solidFill>
              </a:defRPr>
            </a:lvl2pPr>
            <a:lvl3pPr marL="914374" indent="0">
              <a:buNone/>
              <a:defRPr sz="1600">
                <a:solidFill>
                  <a:schemeClr val="tx1">
                    <a:tint val="75000"/>
                  </a:schemeClr>
                </a:solidFill>
              </a:defRPr>
            </a:lvl3pPr>
            <a:lvl4pPr marL="1371561" indent="0">
              <a:buNone/>
              <a:defRPr sz="1400">
                <a:solidFill>
                  <a:schemeClr val="tx1">
                    <a:tint val="75000"/>
                  </a:schemeClr>
                </a:solidFill>
              </a:defRPr>
            </a:lvl4pPr>
            <a:lvl5pPr marL="1828748" indent="0">
              <a:buNone/>
              <a:defRPr sz="1400">
                <a:solidFill>
                  <a:schemeClr val="tx1">
                    <a:tint val="75000"/>
                  </a:schemeClr>
                </a:solidFill>
              </a:defRPr>
            </a:lvl5pPr>
            <a:lvl6pPr marL="2285935" indent="0">
              <a:buNone/>
              <a:defRPr sz="1400">
                <a:solidFill>
                  <a:schemeClr val="tx1">
                    <a:tint val="75000"/>
                  </a:schemeClr>
                </a:solidFill>
              </a:defRPr>
            </a:lvl6pPr>
            <a:lvl7pPr marL="2743123" indent="0">
              <a:buNone/>
              <a:defRPr sz="1400">
                <a:solidFill>
                  <a:schemeClr val="tx1">
                    <a:tint val="75000"/>
                  </a:schemeClr>
                </a:solidFill>
              </a:defRPr>
            </a:lvl7pPr>
            <a:lvl8pPr marL="3200309" indent="0">
              <a:buNone/>
              <a:defRPr sz="1400">
                <a:solidFill>
                  <a:schemeClr val="tx1">
                    <a:tint val="75000"/>
                  </a:schemeClr>
                </a:solidFill>
              </a:defRPr>
            </a:lvl8pPr>
            <a:lvl9pPr marL="3657497"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12-Sep-24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46546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EDEE655C-C14E-4125-82EE-4E1A94D0F8C2}" type="datetimeFigureOut">
              <a:rPr lang="en-IN" smtClean="0"/>
              <a:pPr/>
              <a:t>12-09-2024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C8D5824-116A-4C92-907A-43CC4EB210C6}" type="slidenum">
              <a:rPr lang="en-IN" smtClean="0"/>
              <a:pPr/>
              <a:t>‹#›</a:t>
            </a:fld>
            <a:endParaRPr lang="en-IN"/>
          </a:p>
        </p:txBody>
      </p:sp>
    </p:spTree>
    <p:extLst>
      <p:ext uri="{BB962C8B-B14F-4D97-AF65-F5344CB8AC3E}">
        <p14:creationId xmlns:p14="http://schemas.microsoft.com/office/powerpoint/2010/main" val="140911022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0"/>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12-Sep-24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62113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1" y="1535113"/>
            <a:ext cx="5386917" cy="639762"/>
          </a:xfrm>
        </p:spPr>
        <p:txBody>
          <a:bodyPr anchor="b"/>
          <a:lstStyle>
            <a:lvl1pPr marL="0" indent="0">
              <a:buNone/>
              <a:defRPr sz="2400" b="1"/>
            </a:lvl1pPr>
            <a:lvl2pPr marL="457187" indent="0">
              <a:buNone/>
              <a:defRPr sz="2000" b="1"/>
            </a:lvl2pPr>
            <a:lvl3pPr marL="914374" indent="0">
              <a:buNone/>
              <a:defRPr sz="1800" b="1"/>
            </a:lvl3pPr>
            <a:lvl4pPr marL="1371561" indent="0">
              <a:buNone/>
              <a:defRPr sz="1600" b="1"/>
            </a:lvl4pPr>
            <a:lvl5pPr marL="1828748" indent="0">
              <a:buNone/>
              <a:defRPr sz="1600" b="1"/>
            </a:lvl5pPr>
            <a:lvl6pPr marL="2285935" indent="0">
              <a:buNone/>
              <a:defRPr sz="1600" b="1"/>
            </a:lvl6pPr>
            <a:lvl7pPr marL="2743123" indent="0">
              <a:buNone/>
              <a:defRPr sz="1600" b="1"/>
            </a:lvl7pPr>
            <a:lvl8pPr marL="3200309" indent="0">
              <a:buNone/>
              <a:defRPr sz="1600" b="1"/>
            </a:lvl8pPr>
            <a:lvl9pPr marL="3657497"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1"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187" indent="0">
              <a:buNone/>
              <a:defRPr sz="2000" b="1"/>
            </a:lvl2pPr>
            <a:lvl3pPr marL="914374" indent="0">
              <a:buNone/>
              <a:defRPr sz="1800" b="1"/>
            </a:lvl3pPr>
            <a:lvl4pPr marL="1371561" indent="0">
              <a:buNone/>
              <a:defRPr sz="1600" b="1"/>
            </a:lvl4pPr>
            <a:lvl5pPr marL="1828748" indent="0">
              <a:buNone/>
              <a:defRPr sz="1600" b="1"/>
            </a:lvl5pPr>
            <a:lvl6pPr marL="2285935" indent="0">
              <a:buNone/>
              <a:defRPr sz="1600" b="1"/>
            </a:lvl6pPr>
            <a:lvl7pPr marL="2743123" indent="0">
              <a:buNone/>
              <a:defRPr sz="1600" b="1"/>
            </a:lvl7pPr>
            <a:lvl8pPr marL="3200309" indent="0">
              <a:buNone/>
              <a:defRPr sz="1600" b="1"/>
            </a:lvl8pPr>
            <a:lvl9pPr marL="3657497"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12-Sep-24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7014669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12-Sep-24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124354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12-Sep-24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837392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187" indent="0">
              <a:buNone/>
              <a:defRPr sz="1200"/>
            </a:lvl2pPr>
            <a:lvl3pPr marL="914374" indent="0">
              <a:buNone/>
              <a:defRPr sz="1000"/>
            </a:lvl3pPr>
            <a:lvl4pPr marL="1371561" indent="0">
              <a:buNone/>
              <a:defRPr sz="900"/>
            </a:lvl4pPr>
            <a:lvl5pPr marL="1828748" indent="0">
              <a:buNone/>
              <a:defRPr sz="900"/>
            </a:lvl5pPr>
            <a:lvl6pPr marL="2285935" indent="0">
              <a:buNone/>
              <a:defRPr sz="900"/>
            </a:lvl6pPr>
            <a:lvl7pPr marL="2743123" indent="0">
              <a:buNone/>
              <a:defRPr sz="900"/>
            </a:lvl7pPr>
            <a:lvl8pPr marL="3200309" indent="0">
              <a:buNone/>
              <a:defRPr sz="900"/>
            </a:lvl8pPr>
            <a:lvl9pPr marL="3657497"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12-Sep-24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934075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87" indent="0">
              <a:buNone/>
              <a:defRPr sz="2800"/>
            </a:lvl2pPr>
            <a:lvl3pPr marL="914374" indent="0">
              <a:buNone/>
              <a:defRPr sz="2400"/>
            </a:lvl3pPr>
            <a:lvl4pPr marL="1371561" indent="0">
              <a:buNone/>
              <a:defRPr sz="2000"/>
            </a:lvl4pPr>
            <a:lvl5pPr marL="1828748" indent="0">
              <a:buNone/>
              <a:defRPr sz="2000"/>
            </a:lvl5pPr>
            <a:lvl6pPr marL="2285935" indent="0">
              <a:buNone/>
              <a:defRPr sz="2000"/>
            </a:lvl6pPr>
            <a:lvl7pPr marL="2743123" indent="0">
              <a:buNone/>
              <a:defRPr sz="2000"/>
            </a:lvl7pPr>
            <a:lvl8pPr marL="3200309" indent="0">
              <a:buNone/>
              <a:defRPr sz="2000"/>
            </a:lvl8pPr>
            <a:lvl9pPr marL="3657497"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187" indent="0">
              <a:buNone/>
              <a:defRPr sz="1200"/>
            </a:lvl2pPr>
            <a:lvl3pPr marL="914374" indent="0">
              <a:buNone/>
              <a:defRPr sz="1000"/>
            </a:lvl3pPr>
            <a:lvl4pPr marL="1371561" indent="0">
              <a:buNone/>
              <a:defRPr sz="900"/>
            </a:lvl4pPr>
            <a:lvl5pPr marL="1828748" indent="0">
              <a:buNone/>
              <a:defRPr sz="900"/>
            </a:lvl5pPr>
            <a:lvl6pPr marL="2285935" indent="0">
              <a:buNone/>
              <a:defRPr sz="900"/>
            </a:lvl6pPr>
            <a:lvl7pPr marL="2743123" indent="0">
              <a:buNone/>
              <a:defRPr sz="900"/>
            </a:lvl7pPr>
            <a:lvl8pPr marL="3200309" indent="0">
              <a:buNone/>
              <a:defRPr sz="900"/>
            </a:lvl8pPr>
            <a:lvl9pPr marL="3657497"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12-Sep-24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0457623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12-Sep-24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840502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12-Sep-24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4166541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54734"/>
      </p:ext>
    </p:extLst>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EDEE655C-C14E-4125-82EE-4E1A94D0F8C2}" type="datetimeFigureOut">
              <a:rPr lang="en-IN" smtClean="0"/>
              <a:pPr/>
              <a:t>12-09-2024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C8D5824-116A-4C92-907A-43CC4EB210C6}" type="slidenum">
              <a:rPr lang="en-IN" smtClean="0"/>
              <a:pPr/>
              <a:t>‹#›</a:t>
            </a:fld>
            <a:endParaRPr lang="en-IN"/>
          </a:p>
        </p:txBody>
      </p:sp>
    </p:spTree>
    <p:extLst>
      <p:ext uri="{BB962C8B-B14F-4D97-AF65-F5344CB8AC3E}">
        <p14:creationId xmlns:p14="http://schemas.microsoft.com/office/powerpoint/2010/main" val="319887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EE655C-C14E-4125-82EE-4E1A94D0F8C2}" type="datetimeFigureOut">
              <a:rPr lang="en-IN" smtClean="0"/>
              <a:pPr/>
              <a:t>12-09-2024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C8D5824-116A-4C92-907A-43CC4EB210C6}" type="slidenum">
              <a:rPr lang="en-IN" smtClean="0"/>
              <a:pPr/>
              <a:t>‹#›</a:t>
            </a:fld>
            <a:endParaRPr lang="en-IN"/>
          </a:p>
        </p:txBody>
      </p:sp>
    </p:spTree>
    <p:extLst>
      <p:ext uri="{BB962C8B-B14F-4D97-AF65-F5344CB8AC3E}">
        <p14:creationId xmlns:p14="http://schemas.microsoft.com/office/powerpoint/2010/main" val="3409361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EE655C-C14E-4125-82EE-4E1A94D0F8C2}" type="datetimeFigureOut">
              <a:rPr lang="en-IN" smtClean="0"/>
              <a:pPr/>
              <a:t>12-09-2024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C8D5824-116A-4C92-907A-43CC4EB210C6}" type="slidenum">
              <a:rPr lang="en-IN" smtClean="0"/>
              <a:pPr/>
              <a:t>‹#›</a:t>
            </a:fld>
            <a:endParaRPr lang="en-IN"/>
          </a:p>
        </p:txBody>
      </p:sp>
    </p:spTree>
    <p:extLst>
      <p:ext uri="{BB962C8B-B14F-4D97-AF65-F5344CB8AC3E}">
        <p14:creationId xmlns:p14="http://schemas.microsoft.com/office/powerpoint/2010/main" val="2376381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EE655C-C14E-4125-82EE-4E1A94D0F8C2}" type="datetimeFigureOut">
              <a:rPr lang="en-IN" smtClean="0"/>
              <a:pPr/>
              <a:t>12-09-2024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C8D5824-116A-4C92-907A-43CC4EB210C6}" type="slidenum">
              <a:rPr lang="en-IN" smtClean="0"/>
              <a:pPr/>
              <a:t>‹#›</a:t>
            </a:fld>
            <a:endParaRPr lang="en-IN"/>
          </a:p>
        </p:txBody>
      </p:sp>
    </p:spTree>
    <p:extLst>
      <p:ext uri="{BB962C8B-B14F-4D97-AF65-F5344CB8AC3E}">
        <p14:creationId xmlns:p14="http://schemas.microsoft.com/office/powerpoint/2010/main" val="2829698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1.jpe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theme" Target="../theme/theme5.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EE655C-C14E-4125-82EE-4E1A94D0F8C2}" type="datetimeFigureOut">
              <a:rPr lang="en-IN" smtClean="0"/>
              <a:pPr/>
              <a:t>12-09-2024</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8D5824-116A-4C92-907A-43CC4EB210C6}" type="slidenum">
              <a:rPr lang="en-IN" smtClean="0"/>
              <a:pPr/>
              <a:t>‹#›</a:t>
            </a:fld>
            <a:endParaRPr lang="en-IN"/>
          </a:p>
        </p:txBody>
      </p:sp>
    </p:spTree>
    <p:extLst>
      <p:ext uri="{BB962C8B-B14F-4D97-AF65-F5344CB8AC3E}">
        <p14:creationId xmlns:p14="http://schemas.microsoft.com/office/powerpoint/2010/main" val="1317049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C4DE42B-1E30-4121-8E73-706A0F87D95C}" type="datetimeFigureOut">
              <a:rPr lang="en-IN" smtClean="0">
                <a:solidFill>
                  <a:prstClr val="black">
                    <a:tint val="75000"/>
                  </a:prstClr>
                </a:solidFill>
              </a:rPr>
              <a:pPr/>
              <a:t>12-09-2024</a:t>
            </a:fld>
            <a:endParaRPr lang="en-IN">
              <a:solidFill>
                <a:prstClr val="black">
                  <a:tint val="75000"/>
                </a:prstClr>
              </a:solidFill>
            </a:endParaRP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N">
              <a:solidFill>
                <a:prstClr val="black">
                  <a:tint val="75000"/>
                </a:prstClr>
              </a:solidFill>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07BD681-F6EC-4331-866C-C37286772F22}"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val="9129989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4"/>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4"/>
            <a:ext cx="2844800" cy="365125"/>
          </a:xfrm>
          <a:prstGeom prst="rect">
            <a:avLst/>
          </a:prstGeom>
        </p:spPr>
        <p:txBody>
          <a:bodyPr vert="horz" lIns="91440" tIns="45720" rIns="91440" bIns="45720" rtlCol="0" anchor="ctr"/>
          <a:lstStyle>
            <a:lvl1pPr algn="l">
              <a:defRPr sz="719">
                <a:solidFill>
                  <a:schemeClr val="tx1">
                    <a:tint val="75000"/>
                  </a:schemeClr>
                </a:solidFill>
              </a:defRPr>
            </a:lvl1pPr>
          </a:lstStyle>
          <a:p>
            <a:fld id="{1D8BD707-D9CF-40AE-B4C6-C98DA3205C09}" type="datetimeFigureOut">
              <a:rPr lang="en-US" smtClean="0">
                <a:solidFill>
                  <a:prstClr val="black">
                    <a:tint val="75000"/>
                  </a:prstClr>
                </a:solidFill>
              </a:rPr>
              <a:pPr/>
              <a:t>12-Sep-24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4"/>
            <a:ext cx="3860800" cy="365125"/>
          </a:xfrm>
          <a:prstGeom prst="rect">
            <a:avLst/>
          </a:prstGeom>
        </p:spPr>
        <p:txBody>
          <a:bodyPr vert="horz" lIns="91440" tIns="45720" rIns="91440" bIns="45720" rtlCol="0" anchor="ctr"/>
          <a:lstStyle>
            <a:lvl1pPr algn="ctr">
              <a:defRPr sz="719">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4"/>
            <a:ext cx="2844800" cy="365125"/>
          </a:xfrm>
          <a:prstGeom prst="rect">
            <a:avLst/>
          </a:prstGeom>
        </p:spPr>
        <p:txBody>
          <a:bodyPr vert="horz" lIns="91440" tIns="45720" rIns="91440" bIns="45720" rtlCol="0" anchor="ctr"/>
          <a:lstStyle>
            <a:lvl1pPr algn="r">
              <a:defRPr sz="719">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147182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ransition>
    <p:wedge/>
  </p:transition>
  <p:txStyles>
    <p:titleStyle>
      <a:lvl1pPr algn="ctr" defTabSz="548040" rtl="0" eaLnBrk="1" latinLnBrk="0" hangingPunct="1">
        <a:spcBef>
          <a:spcPct val="0"/>
        </a:spcBef>
        <a:buNone/>
        <a:defRPr sz="2637" kern="1200">
          <a:solidFill>
            <a:schemeClr val="tx1"/>
          </a:solidFill>
          <a:latin typeface="+mj-lt"/>
          <a:ea typeface="+mj-ea"/>
          <a:cs typeface="+mj-cs"/>
        </a:defRPr>
      </a:lvl1pPr>
    </p:titleStyle>
    <p:bodyStyle>
      <a:lvl1pPr marL="205515" indent="-205515" algn="l" defTabSz="548040" rtl="0" eaLnBrk="1" latinLnBrk="0" hangingPunct="1">
        <a:spcBef>
          <a:spcPct val="20000"/>
        </a:spcBef>
        <a:buFont typeface="Arial" pitchFamily="34" charset="0"/>
        <a:buChar char="•"/>
        <a:defRPr sz="1918" kern="1200">
          <a:solidFill>
            <a:schemeClr val="tx1"/>
          </a:solidFill>
          <a:latin typeface="+mn-lt"/>
          <a:ea typeface="+mn-ea"/>
          <a:cs typeface="+mn-cs"/>
        </a:defRPr>
      </a:lvl1pPr>
      <a:lvl2pPr marL="445283" indent="-171263" algn="l" defTabSz="548040" rtl="0" eaLnBrk="1" latinLnBrk="0" hangingPunct="1">
        <a:spcBef>
          <a:spcPct val="20000"/>
        </a:spcBef>
        <a:buFont typeface="Arial" pitchFamily="34" charset="0"/>
        <a:buChar char="–"/>
        <a:defRPr sz="1679" kern="1200">
          <a:solidFill>
            <a:schemeClr val="tx1"/>
          </a:solidFill>
          <a:latin typeface="+mn-lt"/>
          <a:ea typeface="+mn-ea"/>
          <a:cs typeface="+mn-cs"/>
        </a:defRPr>
      </a:lvl2pPr>
      <a:lvl3pPr marL="685050" indent="-137010" algn="l" defTabSz="548040" rtl="0" eaLnBrk="1" latinLnBrk="0" hangingPunct="1">
        <a:spcBef>
          <a:spcPct val="20000"/>
        </a:spcBef>
        <a:buFont typeface="Arial" pitchFamily="34" charset="0"/>
        <a:buChar char="•"/>
        <a:defRPr sz="1439" kern="1200">
          <a:solidFill>
            <a:schemeClr val="tx1"/>
          </a:solidFill>
          <a:latin typeface="+mn-lt"/>
          <a:ea typeface="+mn-ea"/>
          <a:cs typeface="+mn-cs"/>
        </a:defRPr>
      </a:lvl3pPr>
      <a:lvl4pPr marL="959070" indent="-137010" algn="l" defTabSz="548040" rtl="0" eaLnBrk="1" latinLnBrk="0" hangingPunct="1">
        <a:spcBef>
          <a:spcPct val="20000"/>
        </a:spcBef>
        <a:buFont typeface="Arial" pitchFamily="34" charset="0"/>
        <a:buChar char="–"/>
        <a:defRPr sz="1199" kern="1200">
          <a:solidFill>
            <a:schemeClr val="tx1"/>
          </a:solidFill>
          <a:latin typeface="+mn-lt"/>
          <a:ea typeface="+mn-ea"/>
          <a:cs typeface="+mn-cs"/>
        </a:defRPr>
      </a:lvl4pPr>
      <a:lvl5pPr marL="1233090" indent="-137010" algn="l" defTabSz="548040" rtl="0" eaLnBrk="1" latinLnBrk="0" hangingPunct="1">
        <a:spcBef>
          <a:spcPct val="20000"/>
        </a:spcBef>
        <a:buFont typeface="Arial" pitchFamily="34" charset="0"/>
        <a:buChar char="»"/>
        <a:defRPr sz="1199" kern="1200">
          <a:solidFill>
            <a:schemeClr val="tx1"/>
          </a:solidFill>
          <a:latin typeface="+mn-lt"/>
          <a:ea typeface="+mn-ea"/>
          <a:cs typeface="+mn-cs"/>
        </a:defRPr>
      </a:lvl5pPr>
      <a:lvl6pPr marL="1507110" indent="-137010" algn="l" defTabSz="548040" rtl="0" eaLnBrk="1" latinLnBrk="0" hangingPunct="1">
        <a:spcBef>
          <a:spcPct val="20000"/>
        </a:spcBef>
        <a:buFont typeface="Arial" pitchFamily="34" charset="0"/>
        <a:buChar char="•"/>
        <a:defRPr sz="1199" kern="1200">
          <a:solidFill>
            <a:schemeClr val="tx1"/>
          </a:solidFill>
          <a:latin typeface="+mn-lt"/>
          <a:ea typeface="+mn-ea"/>
          <a:cs typeface="+mn-cs"/>
        </a:defRPr>
      </a:lvl6pPr>
      <a:lvl7pPr marL="1781130" indent="-137010" algn="l" defTabSz="548040" rtl="0" eaLnBrk="1" latinLnBrk="0" hangingPunct="1">
        <a:spcBef>
          <a:spcPct val="20000"/>
        </a:spcBef>
        <a:buFont typeface="Arial" pitchFamily="34" charset="0"/>
        <a:buChar char="•"/>
        <a:defRPr sz="1199" kern="1200">
          <a:solidFill>
            <a:schemeClr val="tx1"/>
          </a:solidFill>
          <a:latin typeface="+mn-lt"/>
          <a:ea typeface="+mn-ea"/>
          <a:cs typeface="+mn-cs"/>
        </a:defRPr>
      </a:lvl7pPr>
      <a:lvl8pPr marL="2055150" indent="-137010" algn="l" defTabSz="548040" rtl="0" eaLnBrk="1" latinLnBrk="0" hangingPunct="1">
        <a:spcBef>
          <a:spcPct val="20000"/>
        </a:spcBef>
        <a:buFont typeface="Arial" pitchFamily="34" charset="0"/>
        <a:buChar char="•"/>
        <a:defRPr sz="1199" kern="1200">
          <a:solidFill>
            <a:schemeClr val="tx1"/>
          </a:solidFill>
          <a:latin typeface="+mn-lt"/>
          <a:ea typeface="+mn-ea"/>
          <a:cs typeface="+mn-cs"/>
        </a:defRPr>
      </a:lvl8pPr>
      <a:lvl9pPr marL="2329170" indent="-137010" algn="l" defTabSz="548040" rtl="0" eaLnBrk="1" latinLnBrk="0" hangingPunct="1">
        <a:spcBef>
          <a:spcPct val="20000"/>
        </a:spcBef>
        <a:buFont typeface="Arial" pitchFamily="34" charset="0"/>
        <a:buChar char="•"/>
        <a:defRPr sz="1199" kern="1200">
          <a:solidFill>
            <a:schemeClr val="tx1"/>
          </a:solidFill>
          <a:latin typeface="+mn-lt"/>
          <a:ea typeface="+mn-ea"/>
          <a:cs typeface="+mn-cs"/>
        </a:defRPr>
      </a:lvl9pPr>
    </p:bodyStyle>
    <p:otherStyle>
      <a:defPPr>
        <a:defRPr lang="en-US"/>
      </a:defPPr>
      <a:lvl1pPr marL="0" algn="l" defTabSz="548040" rtl="0" eaLnBrk="1" latinLnBrk="0" hangingPunct="1">
        <a:defRPr sz="1079" kern="1200">
          <a:solidFill>
            <a:schemeClr val="tx1"/>
          </a:solidFill>
          <a:latin typeface="+mn-lt"/>
          <a:ea typeface="+mn-ea"/>
          <a:cs typeface="+mn-cs"/>
        </a:defRPr>
      </a:lvl1pPr>
      <a:lvl2pPr marL="274020" algn="l" defTabSz="548040" rtl="0" eaLnBrk="1" latinLnBrk="0" hangingPunct="1">
        <a:defRPr sz="1079" kern="1200">
          <a:solidFill>
            <a:schemeClr val="tx1"/>
          </a:solidFill>
          <a:latin typeface="+mn-lt"/>
          <a:ea typeface="+mn-ea"/>
          <a:cs typeface="+mn-cs"/>
        </a:defRPr>
      </a:lvl2pPr>
      <a:lvl3pPr marL="548040" algn="l" defTabSz="548040" rtl="0" eaLnBrk="1" latinLnBrk="0" hangingPunct="1">
        <a:defRPr sz="1079" kern="1200">
          <a:solidFill>
            <a:schemeClr val="tx1"/>
          </a:solidFill>
          <a:latin typeface="+mn-lt"/>
          <a:ea typeface="+mn-ea"/>
          <a:cs typeface="+mn-cs"/>
        </a:defRPr>
      </a:lvl3pPr>
      <a:lvl4pPr marL="822060" algn="l" defTabSz="548040" rtl="0" eaLnBrk="1" latinLnBrk="0" hangingPunct="1">
        <a:defRPr sz="1079" kern="1200">
          <a:solidFill>
            <a:schemeClr val="tx1"/>
          </a:solidFill>
          <a:latin typeface="+mn-lt"/>
          <a:ea typeface="+mn-ea"/>
          <a:cs typeface="+mn-cs"/>
        </a:defRPr>
      </a:lvl4pPr>
      <a:lvl5pPr marL="1096080" algn="l" defTabSz="548040" rtl="0" eaLnBrk="1" latinLnBrk="0" hangingPunct="1">
        <a:defRPr sz="1079" kern="1200">
          <a:solidFill>
            <a:schemeClr val="tx1"/>
          </a:solidFill>
          <a:latin typeface="+mn-lt"/>
          <a:ea typeface="+mn-ea"/>
          <a:cs typeface="+mn-cs"/>
        </a:defRPr>
      </a:lvl5pPr>
      <a:lvl6pPr marL="1370100" algn="l" defTabSz="548040" rtl="0" eaLnBrk="1" latinLnBrk="0" hangingPunct="1">
        <a:defRPr sz="1079" kern="1200">
          <a:solidFill>
            <a:schemeClr val="tx1"/>
          </a:solidFill>
          <a:latin typeface="+mn-lt"/>
          <a:ea typeface="+mn-ea"/>
          <a:cs typeface="+mn-cs"/>
        </a:defRPr>
      </a:lvl6pPr>
      <a:lvl7pPr marL="1644120" algn="l" defTabSz="548040" rtl="0" eaLnBrk="1" latinLnBrk="0" hangingPunct="1">
        <a:defRPr sz="1079" kern="1200">
          <a:solidFill>
            <a:schemeClr val="tx1"/>
          </a:solidFill>
          <a:latin typeface="+mn-lt"/>
          <a:ea typeface="+mn-ea"/>
          <a:cs typeface="+mn-cs"/>
        </a:defRPr>
      </a:lvl7pPr>
      <a:lvl8pPr marL="1918140" algn="l" defTabSz="548040" rtl="0" eaLnBrk="1" latinLnBrk="0" hangingPunct="1">
        <a:defRPr sz="1079" kern="1200">
          <a:solidFill>
            <a:schemeClr val="tx1"/>
          </a:solidFill>
          <a:latin typeface="+mn-lt"/>
          <a:ea typeface="+mn-ea"/>
          <a:cs typeface="+mn-cs"/>
        </a:defRPr>
      </a:lvl8pPr>
      <a:lvl9pPr marL="2192160" algn="l" defTabSz="548040" rtl="0" eaLnBrk="1" latinLnBrk="0" hangingPunct="1">
        <a:defRPr sz="1079"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EE655C-C14E-4125-82EE-4E1A94D0F8C2}" type="datetimeFigureOut">
              <a:rPr lang="en-IN" smtClean="0"/>
              <a:pPr/>
              <a:t>12-09-2024</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8D5824-116A-4C92-907A-43CC4EB210C6}" type="slidenum">
              <a:rPr lang="en-IN" smtClean="0"/>
              <a:pPr/>
              <a:t>‹#›</a:t>
            </a:fld>
            <a:endParaRPr lang="en-IN"/>
          </a:p>
        </p:txBody>
      </p:sp>
    </p:spTree>
    <p:extLst>
      <p:ext uri="{BB962C8B-B14F-4D97-AF65-F5344CB8AC3E}">
        <p14:creationId xmlns:p14="http://schemas.microsoft.com/office/powerpoint/2010/main" val="2377069183"/>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ransition>
    <p:wedg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pPr/>
              <a:t>12-Sep-24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64026511"/>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txStyles>
    <p:titleStyle>
      <a:lvl1pPr algn="ctr" defTabSz="914374" rtl="0" eaLnBrk="1" latinLnBrk="0" hangingPunct="1">
        <a:spcBef>
          <a:spcPct val="0"/>
        </a:spcBef>
        <a:buNone/>
        <a:defRPr sz="4400" kern="1200">
          <a:solidFill>
            <a:schemeClr val="tx1"/>
          </a:solidFill>
          <a:latin typeface="+mj-lt"/>
          <a:ea typeface="+mj-ea"/>
          <a:cs typeface="+mj-cs"/>
        </a:defRPr>
      </a:lvl1pPr>
    </p:titleStyle>
    <p:bodyStyle>
      <a:lvl1pPr marL="342890" indent="-342890" algn="l" defTabSz="914374"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29" indent="-285742" algn="l" defTabSz="914374"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68" indent="-228593" algn="l" defTabSz="914374"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55" indent="-228593" algn="l" defTabSz="914374"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2" indent="-228593" algn="l" defTabSz="914374"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29" indent="-228593" algn="l" defTabSz="91437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16" indent="-228593" algn="l" defTabSz="91437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04" indent="-228593" algn="l" defTabSz="91437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90" indent="-228593" algn="l" defTabSz="91437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4" rtl="0" eaLnBrk="1" latinLnBrk="0" hangingPunct="1">
        <a:defRPr sz="1800" kern="1200">
          <a:solidFill>
            <a:schemeClr val="tx1"/>
          </a:solidFill>
          <a:latin typeface="+mn-lt"/>
          <a:ea typeface="+mn-ea"/>
          <a:cs typeface="+mn-cs"/>
        </a:defRPr>
      </a:lvl1pPr>
      <a:lvl2pPr marL="457187" algn="l" defTabSz="914374" rtl="0" eaLnBrk="1" latinLnBrk="0" hangingPunct="1">
        <a:defRPr sz="1800" kern="1200">
          <a:solidFill>
            <a:schemeClr val="tx1"/>
          </a:solidFill>
          <a:latin typeface="+mn-lt"/>
          <a:ea typeface="+mn-ea"/>
          <a:cs typeface="+mn-cs"/>
        </a:defRPr>
      </a:lvl2pPr>
      <a:lvl3pPr marL="914374" algn="l" defTabSz="914374" rtl="0" eaLnBrk="1" latinLnBrk="0" hangingPunct="1">
        <a:defRPr sz="1800" kern="1200">
          <a:solidFill>
            <a:schemeClr val="tx1"/>
          </a:solidFill>
          <a:latin typeface="+mn-lt"/>
          <a:ea typeface="+mn-ea"/>
          <a:cs typeface="+mn-cs"/>
        </a:defRPr>
      </a:lvl3pPr>
      <a:lvl4pPr marL="1371561" algn="l" defTabSz="914374" rtl="0" eaLnBrk="1" latinLnBrk="0" hangingPunct="1">
        <a:defRPr sz="1800" kern="1200">
          <a:solidFill>
            <a:schemeClr val="tx1"/>
          </a:solidFill>
          <a:latin typeface="+mn-lt"/>
          <a:ea typeface="+mn-ea"/>
          <a:cs typeface="+mn-cs"/>
        </a:defRPr>
      </a:lvl4pPr>
      <a:lvl5pPr marL="1828748" algn="l" defTabSz="914374" rtl="0" eaLnBrk="1" latinLnBrk="0" hangingPunct="1">
        <a:defRPr sz="1800" kern="1200">
          <a:solidFill>
            <a:schemeClr val="tx1"/>
          </a:solidFill>
          <a:latin typeface="+mn-lt"/>
          <a:ea typeface="+mn-ea"/>
          <a:cs typeface="+mn-cs"/>
        </a:defRPr>
      </a:lvl5pPr>
      <a:lvl6pPr marL="2285935" algn="l" defTabSz="914374" rtl="0" eaLnBrk="1" latinLnBrk="0" hangingPunct="1">
        <a:defRPr sz="1800" kern="1200">
          <a:solidFill>
            <a:schemeClr val="tx1"/>
          </a:solidFill>
          <a:latin typeface="+mn-lt"/>
          <a:ea typeface="+mn-ea"/>
          <a:cs typeface="+mn-cs"/>
        </a:defRPr>
      </a:lvl6pPr>
      <a:lvl7pPr marL="2743123" algn="l" defTabSz="914374" rtl="0" eaLnBrk="1" latinLnBrk="0" hangingPunct="1">
        <a:defRPr sz="1800" kern="1200">
          <a:solidFill>
            <a:schemeClr val="tx1"/>
          </a:solidFill>
          <a:latin typeface="+mn-lt"/>
          <a:ea typeface="+mn-ea"/>
          <a:cs typeface="+mn-cs"/>
        </a:defRPr>
      </a:lvl7pPr>
      <a:lvl8pPr marL="3200309" algn="l" defTabSz="914374" rtl="0" eaLnBrk="1" latinLnBrk="0" hangingPunct="1">
        <a:defRPr sz="1800" kern="1200">
          <a:solidFill>
            <a:schemeClr val="tx1"/>
          </a:solidFill>
          <a:latin typeface="+mn-lt"/>
          <a:ea typeface="+mn-ea"/>
          <a:cs typeface="+mn-cs"/>
        </a:defRPr>
      </a:lvl8pPr>
      <a:lvl9pPr marL="3657497" algn="l" defTabSz="91437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appsingh@gmail.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cappsingh@gmail.com" TargetMode="Externa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 y="11430"/>
            <a:ext cx="9549764" cy="5003718"/>
          </a:xfrm>
          <a:prstGeom prst="rect">
            <a:avLst/>
          </a:prstGeom>
          <a:solidFill>
            <a:schemeClr val="accent1"/>
          </a:solidFill>
        </p:spPr>
        <p:style>
          <a:lnRef idx="2">
            <a:schemeClr val="dk1">
              <a:shade val="50000"/>
            </a:schemeClr>
          </a:lnRef>
          <a:fillRef idx="1">
            <a:schemeClr val="dk1"/>
          </a:fillRef>
          <a:effectRef idx="0">
            <a:schemeClr val="dk1"/>
          </a:effectRef>
          <a:fontRef idx="minor">
            <a:schemeClr val="lt1"/>
          </a:fontRef>
        </p:style>
        <p:txBody>
          <a:bodyPr wrap="square" lIns="60716" tIns="30357" rIns="60716" bIns="30357" rtlCol="0">
            <a:normAutofit/>
          </a:bodyPr>
          <a:lstStyle/>
          <a:p>
            <a:pPr algn="ctr"/>
            <a:endParaRPr lang="en-IN" sz="2393" b="1" dirty="0">
              <a:solidFill>
                <a:prstClr val="white"/>
              </a:solidFill>
            </a:endParaRPr>
          </a:p>
          <a:p>
            <a:pPr algn="ctr"/>
            <a:r>
              <a:rPr lang="en-IN" sz="2800" b="1" dirty="0">
                <a:ln w="9525">
                  <a:solidFill>
                    <a:prstClr val="white"/>
                  </a:solidFill>
                  <a:prstDash val="solid"/>
                </a:ln>
                <a:solidFill>
                  <a:prstClr val="white"/>
                </a:solidFill>
                <a:effectLst>
                  <a:outerShdw blurRad="12700" dist="38100" dir="2700000" algn="tl" rotWithShape="0">
                    <a:prstClr val="white">
                      <a:lumMod val="50000"/>
                    </a:prstClr>
                  </a:outerShdw>
                </a:effectLst>
              </a:rPr>
              <a:t> </a:t>
            </a:r>
          </a:p>
          <a:p>
            <a:pPr algn="ctr"/>
            <a:r>
              <a:rPr lang="en-IN" sz="2800" b="1" dirty="0">
                <a:ln w="9525">
                  <a:solidFill>
                    <a:prstClr val="white"/>
                  </a:solidFill>
                  <a:prstDash val="solid"/>
                </a:ln>
                <a:solidFill>
                  <a:prstClr val="white"/>
                </a:solidFill>
                <a:effectLst>
                  <a:outerShdw blurRad="12700" dist="38100" dir="2700000" algn="tl" rotWithShape="0">
                    <a:prstClr val="white">
                      <a:lumMod val="50000"/>
                    </a:prstClr>
                  </a:outerShdw>
                </a:effectLst>
              </a:rPr>
              <a:t>Organised by</a:t>
            </a:r>
            <a:r>
              <a:rPr lang="es-ES" sz="2800" dirty="0"/>
              <a:t> NOIDA BAR ASSOCIATION</a:t>
            </a:r>
            <a:endParaRPr lang="en-IN" sz="2800" b="1" dirty="0"/>
          </a:p>
          <a:p>
            <a:pPr algn="ctr"/>
            <a:endParaRPr lang="es-ES" sz="2800" dirty="0"/>
          </a:p>
          <a:p>
            <a:pPr algn="ctr"/>
            <a:r>
              <a:rPr lang="es-ES" sz="2800" dirty="0"/>
              <a:t>Venue : NOIDA</a:t>
            </a:r>
            <a:endParaRPr lang="en-US" sz="3600" dirty="0">
              <a:solidFill>
                <a:prstClr val="black"/>
              </a:solidFill>
            </a:endParaRPr>
          </a:p>
          <a:p>
            <a:pPr algn="ctr"/>
            <a:endParaRPr lang="en-IN" sz="2800" dirty="0"/>
          </a:p>
          <a:p>
            <a:pPr algn="ctr"/>
            <a:r>
              <a:rPr lang="en-IN" sz="2800" b="1" dirty="0">
                <a:solidFill>
                  <a:prstClr val="black"/>
                </a:solidFill>
              </a:rPr>
              <a:t>Topic : </a:t>
            </a:r>
            <a:r>
              <a:rPr lang="en-US" sz="2400" dirty="0"/>
              <a:t> important changes Income Tax through  Finance (No. 02) Act 2024</a:t>
            </a:r>
          </a:p>
          <a:p>
            <a:pPr algn="ctr"/>
            <a:endParaRPr lang="es-ES" dirty="0"/>
          </a:p>
          <a:p>
            <a:pPr algn="ctr"/>
            <a:endParaRPr lang="es-ES" dirty="0"/>
          </a:p>
          <a:p>
            <a:pPr algn="ctr"/>
            <a:r>
              <a:rPr lang="en-IN" sz="2800" b="1" dirty="0">
                <a:solidFill>
                  <a:prstClr val="white"/>
                </a:solidFill>
              </a:rPr>
              <a:t>Date – 28 August  2024 ( Timing: 4.00 to 6.00 PM )</a:t>
            </a:r>
          </a:p>
          <a:p>
            <a:pPr algn="ctr"/>
            <a:endParaRPr lang="en-IN" sz="2400" b="1" dirty="0">
              <a:solidFill>
                <a:prstClr val="white"/>
              </a:solidFill>
            </a:endParaRPr>
          </a:p>
          <a:p>
            <a:pPr algn="ctr"/>
            <a:endParaRPr lang="en-IN" sz="1689" b="1" dirty="0">
              <a:solidFill>
                <a:prstClr val="white"/>
              </a:solidFill>
            </a:endParaRPr>
          </a:p>
          <a:p>
            <a:pPr algn="ctr"/>
            <a:endParaRPr lang="en-IN" sz="1689" b="1" dirty="0">
              <a:solidFill>
                <a:prstClr val="white"/>
              </a:solidFill>
            </a:endParaRPr>
          </a:p>
          <a:p>
            <a:pPr algn="ctr"/>
            <a:endParaRPr lang="en-IN" sz="1689" b="1" dirty="0">
              <a:solidFill>
                <a:prstClr val="white"/>
              </a:solidFill>
            </a:endParaRPr>
          </a:p>
          <a:p>
            <a:pPr algn="ctr"/>
            <a:endParaRPr lang="en-IN" sz="1689" b="1" dirty="0">
              <a:solidFill>
                <a:prstClr val="white"/>
              </a:solidFill>
            </a:endParaRPr>
          </a:p>
          <a:p>
            <a:pPr algn="ctr"/>
            <a:endParaRPr lang="en-IN" sz="1689" b="1" dirty="0">
              <a:solidFill>
                <a:prstClr val="white"/>
              </a:solidFill>
            </a:endParaRPr>
          </a:p>
          <a:p>
            <a:pPr algn="ctr"/>
            <a:endParaRPr lang="en-IN" sz="1901" b="1" dirty="0">
              <a:solidFill>
                <a:prstClr val="white"/>
              </a:solidFill>
            </a:endParaRPr>
          </a:p>
        </p:txBody>
      </p:sp>
      <p:sp>
        <p:nvSpPr>
          <p:cNvPr id="9" name="TextBox 8"/>
          <p:cNvSpPr txBox="1"/>
          <p:nvPr/>
        </p:nvSpPr>
        <p:spPr>
          <a:xfrm>
            <a:off x="1" y="5015148"/>
            <a:ext cx="12182474" cy="1842852"/>
          </a:xfrm>
          <a:prstGeom prst="rect">
            <a:avLst/>
          </a:prstGeom>
        </p:spPr>
        <p:style>
          <a:lnRef idx="1">
            <a:schemeClr val="accent2"/>
          </a:lnRef>
          <a:fillRef idx="2">
            <a:schemeClr val="accent2"/>
          </a:fillRef>
          <a:effectRef idx="1">
            <a:schemeClr val="accent2"/>
          </a:effectRef>
          <a:fontRef idx="minor">
            <a:schemeClr val="dk1"/>
          </a:fontRef>
        </p:style>
        <p:txBody>
          <a:bodyPr wrap="square" lIns="60716" tIns="30357" rIns="60716" bIns="30357" rtlCol="0" anchor="ctr">
            <a:noAutofit/>
          </a:bodyPr>
          <a:lstStyle/>
          <a:p>
            <a:endParaRPr lang="en-US" sz="2000" b="1" dirty="0">
              <a:solidFill>
                <a:prstClr val="black"/>
              </a:solidFill>
              <a:latin typeface="Garamond" pitchFamily="18" charset="0"/>
            </a:endParaRPr>
          </a:p>
          <a:p>
            <a:endParaRPr lang="en-US" sz="2000" b="1" dirty="0">
              <a:solidFill>
                <a:prstClr val="black"/>
              </a:solidFill>
              <a:latin typeface="Garamond" pitchFamily="18" charset="0"/>
            </a:endParaRPr>
          </a:p>
          <a:p>
            <a:r>
              <a:rPr lang="en-US" sz="2000" b="1" dirty="0">
                <a:solidFill>
                  <a:prstClr val="black"/>
                </a:solidFill>
                <a:latin typeface="Garamond" pitchFamily="18" charset="0"/>
              </a:rPr>
              <a:t>P. P. SINGH</a:t>
            </a:r>
          </a:p>
          <a:p>
            <a:r>
              <a:rPr lang="en-US" sz="2000" b="1" dirty="0">
                <a:solidFill>
                  <a:prstClr val="black"/>
                </a:solidFill>
                <a:latin typeface="Garamond" pitchFamily="18" charset="0"/>
              </a:rPr>
              <a:t>LLM, LLB, FCA, CS, GSTCC, B.Sc. (H) </a:t>
            </a:r>
          </a:p>
          <a:p>
            <a:r>
              <a:rPr lang="en-US" sz="2000" b="1" dirty="0">
                <a:solidFill>
                  <a:prstClr val="black"/>
                </a:solidFill>
                <a:latin typeface="Garamond" pitchFamily="18" charset="0"/>
              </a:rPr>
              <a:t>Contact No. +91-9711521060, 9871229590</a:t>
            </a:r>
          </a:p>
          <a:p>
            <a:r>
              <a:rPr lang="en-US" sz="2000" b="1" dirty="0">
                <a:solidFill>
                  <a:prstClr val="black"/>
                </a:solidFill>
                <a:latin typeface="Garamond" pitchFamily="18" charset="0"/>
                <a:hlinkClick r:id="rId3"/>
              </a:rPr>
              <a:t>cappsingh@gmail.com</a:t>
            </a:r>
            <a:endParaRPr lang="en-US" sz="2000" b="1" dirty="0">
              <a:solidFill>
                <a:prstClr val="black"/>
              </a:solidFill>
              <a:latin typeface="Garamond" pitchFamily="18" charset="0"/>
            </a:endParaRPr>
          </a:p>
          <a:p>
            <a:r>
              <a:rPr lang="en-US" sz="2000" b="1" dirty="0">
                <a:solidFill>
                  <a:prstClr val="black"/>
                </a:solidFill>
                <a:latin typeface="Garamond" pitchFamily="18" charset="0"/>
              </a:rPr>
              <a:t>www. ppsingh.org </a:t>
            </a:r>
            <a:endParaRPr lang="en-US" sz="2000" dirty="0">
              <a:solidFill>
                <a:prstClr val="black"/>
              </a:solidFill>
            </a:endParaRPr>
          </a:p>
          <a:p>
            <a:endParaRPr lang="en-US" sz="1267" dirty="0">
              <a:solidFill>
                <a:prstClr val="black"/>
              </a:solidFill>
            </a:endParaRPr>
          </a:p>
          <a:p>
            <a:endParaRPr lang="en-US" sz="1267" dirty="0">
              <a:solidFill>
                <a:prstClr val="black"/>
              </a:solidFill>
            </a:endParaRPr>
          </a:p>
          <a:p>
            <a:r>
              <a:rPr lang="en-US" sz="1267" dirty="0">
                <a:solidFill>
                  <a:prstClr val="black"/>
                </a:solidFill>
              </a:rPr>
              <a:t> </a:t>
            </a:r>
          </a:p>
          <a:p>
            <a:endParaRPr lang="en-US" sz="1267" dirty="0">
              <a:solidFill>
                <a:prstClr val="black"/>
              </a:solidFill>
            </a:endParaRPr>
          </a:p>
        </p:txBody>
      </p:sp>
      <p:pic>
        <p:nvPicPr>
          <p:cNvPr id="7" name="Picture 2" descr="E:\AGM\OFFICE\AGM DOCUMENTS\Photos\P P SINGH.jpg"/>
          <p:cNvPicPr>
            <a:picLocks noChangeAspect="1" noChangeArrowheads="1"/>
          </p:cNvPicPr>
          <p:nvPr/>
        </p:nvPicPr>
        <p:blipFill>
          <a:blip r:embed="rId4" cstate="print"/>
          <a:srcRect/>
          <a:stretch>
            <a:fillRect/>
          </a:stretch>
        </p:blipFill>
        <p:spPr bwMode="auto">
          <a:xfrm>
            <a:off x="9559290" y="11430"/>
            <a:ext cx="2632710" cy="5003718"/>
          </a:xfrm>
          <a:prstGeom prst="rect">
            <a:avLst/>
          </a:prstGeom>
          <a:noFill/>
        </p:spPr>
      </p:pic>
    </p:spTree>
    <p:extLst>
      <p:ext uri="{BB962C8B-B14F-4D97-AF65-F5344CB8AC3E}">
        <p14:creationId xmlns:p14="http://schemas.microsoft.com/office/powerpoint/2010/main" val="2553908908"/>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 0  L 0 0.33302  E" pathEditMode="relative" ptsTypes="">
                                      <p:cBhvr>
                                        <p:cTn id="6" dur="2000" fill="hold"/>
                                        <p:tgtEl>
                                          <p:spTgt spid="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688FA-9B23-40C3-936A-A6D8C182F5A5}"/>
              </a:ext>
            </a:extLst>
          </p:cNvPr>
          <p:cNvSpPr>
            <a:spLocks noGrp="1"/>
          </p:cNvSpPr>
          <p:nvPr>
            <p:ph type="title"/>
          </p:nvPr>
        </p:nvSpPr>
        <p:spPr>
          <a:xfrm>
            <a:off x="838200" y="365125"/>
            <a:ext cx="10515600" cy="535207"/>
          </a:xfrm>
        </p:spPr>
        <p:txBody>
          <a:bodyPr>
            <a:normAutofit fontScale="90000"/>
          </a:bodyPr>
          <a:lstStyle/>
          <a:p>
            <a:pPr rtl="0">
              <a:spcBef>
                <a:spcPts val="0"/>
              </a:spcBef>
              <a:spcAft>
                <a:spcPts val="0"/>
              </a:spcAft>
            </a:pPr>
            <a:br>
              <a:rPr lang="en-US" sz="1800" b="1" i="0" u="none" strike="noStrike" dirty="0">
                <a:solidFill>
                  <a:srgbClr val="000000"/>
                </a:solidFill>
                <a:effectLst/>
                <a:latin typeface="Arial" panose="020B0604020202020204" pitchFamily="34" charset="0"/>
              </a:rPr>
            </a:br>
            <a:br>
              <a:rPr lang="en-US" sz="1800" b="1" i="0" u="none" strike="noStrike" dirty="0">
                <a:solidFill>
                  <a:srgbClr val="000000"/>
                </a:solidFill>
                <a:effectLst/>
                <a:latin typeface="Arial" panose="020B0604020202020204" pitchFamily="34" charset="0"/>
              </a:rPr>
            </a:br>
            <a:br>
              <a:rPr lang="en-US" sz="1800" b="1" i="0" u="none" strike="noStrike" dirty="0">
                <a:solidFill>
                  <a:srgbClr val="000000"/>
                </a:solidFill>
                <a:effectLst/>
                <a:latin typeface="Arial" panose="020B0604020202020204" pitchFamily="34" charset="0"/>
              </a:rPr>
            </a:br>
            <a:br>
              <a:rPr lang="en-US" sz="1800" b="1" i="0" u="none" strike="noStrike" dirty="0">
                <a:solidFill>
                  <a:srgbClr val="000000"/>
                </a:solidFill>
                <a:effectLst/>
                <a:latin typeface="Arial" panose="020B0604020202020204" pitchFamily="34" charset="0"/>
              </a:rPr>
            </a:br>
            <a:br>
              <a:rPr lang="en-US" sz="1800" b="1" i="0" u="none" strike="noStrike" dirty="0">
                <a:solidFill>
                  <a:srgbClr val="000000"/>
                </a:solidFill>
                <a:effectLst/>
                <a:latin typeface="Arial" panose="020B0604020202020204" pitchFamily="34" charset="0"/>
              </a:rPr>
            </a:br>
            <a:r>
              <a:rPr lang="en-US" sz="2200" b="1" i="0" u="none" strike="noStrike" dirty="0">
                <a:solidFill>
                  <a:srgbClr val="000000"/>
                </a:solidFill>
                <a:effectLst/>
                <a:latin typeface="Arial" panose="020B0604020202020204" pitchFamily="34" charset="0"/>
              </a:rPr>
              <a:t>Angel Tax to be abolished by April 1, 2025</a:t>
            </a:r>
            <a:br>
              <a:rPr lang="en-US" b="0" dirty="0">
                <a:effectLst/>
              </a:rPr>
            </a:br>
            <a:br>
              <a:rPr lang="en-US" dirty="0"/>
            </a:br>
            <a:endParaRPr lang="en-US" dirty="0"/>
          </a:p>
        </p:txBody>
      </p:sp>
      <p:sp>
        <p:nvSpPr>
          <p:cNvPr id="3" name="Content Placeholder 2">
            <a:extLst>
              <a:ext uri="{FF2B5EF4-FFF2-40B4-BE49-F238E27FC236}">
                <a16:creationId xmlns:a16="http://schemas.microsoft.com/office/drawing/2014/main" id="{2B3A16E1-3802-4C35-920F-F83EEF76E216}"/>
              </a:ext>
            </a:extLst>
          </p:cNvPr>
          <p:cNvSpPr>
            <a:spLocks noGrp="1"/>
          </p:cNvSpPr>
          <p:nvPr>
            <p:ph idx="1"/>
          </p:nvPr>
        </p:nvSpPr>
        <p:spPr>
          <a:xfrm>
            <a:off x="838200" y="900332"/>
            <a:ext cx="10515600" cy="5725551"/>
          </a:xfrm>
        </p:spPr>
        <p:txBody>
          <a:bodyPr>
            <a:normAutofit fontScale="70000" lnSpcReduction="20000"/>
          </a:bodyPr>
          <a:lstStyle/>
          <a:p>
            <a:pPr marL="0" indent="0" algn="just">
              <a:lnSpc>
                <a:spcPct val="170000"/>
              </a:lnSpc>
              <a:buNone/>
            </a:pPr>
            <a:r>
              <a:rPr lang="en-US" dirty="0"/>
              <a:t>In the Finance Act 2012, a new clause (</a:t>
            </a:r>
            <a:r>
              <a:rPr lang="en-US" dirty="0" err="1"/>
              <a:t>viib</a:t>
            </a:r>
            <a:r>
              <a:rPr lang="en-US" dirty="0"/>
              <a:t>) was inserted in section 56(2)(</a:t>
            </a:r>
            <a:r>
              <a:rPr lang="en-US" dirty="0" err="1"/>
              <a:t>viib</a:t>
            </a:r>
            <a:r>
              <a:rPr lang="en-US" dirty="0"/>
              <a:t>) to provide that where a company, not being a company in which the public is substantially interested, receives, in any previous year, from any person being a </a:t>
            </a:r>
            <a:r>
              <a:rPr lang="en-US" b="1" dirty="0"/>
              <a:t>resident</a:t>
            </a:r>
            <a:r>
              <a:rPr lang="en-US" dirty="0"/>
              <a:t>, any </a:t>
            </a:r>
            <a:r>
              <a:rPr lang="en-US" b="1" dirty="0"/>
              <a:t>consideration for the issue of shares</a:t>
            </a:r>
            <a:r>
              <a:rPr lang="en-US" dirty="0"/>
              <a:t>, if the consideration received for the issue of shares exceeds the face value of such shares, the aggregate consideration received for such shares exceeding such a fair market value (FMV)  shall be chargeable to income tax under the heading "Income from other sources.".</a:t>
            </a:r>
          </a:p>
          <a:p>
            <a:pPr marL="0" indent="0" algn="just">
              <a:lnSpc>
                <a:spcPct val="170000"/>
              </a:lnSpc>
              <a:buNone/>
            </a:pPr>
            <a:r>
              <a:rPr lang="en-US" dirty="0"/>
              <a:t>Company was to pay tax thereon</a:t>
            </a:r>
          </a:p>
          <a:p>
            <a:pPr marL="0" indent="0" algn="just">
              <a:lnSpc>
                <a:spcPct val="170000"/>
              </a:lnSpc>
              <a:buNone/>
            </a:pPr>
            <a:r>
              <a:rPr lang="en-US" dirty="0"/>
              <a:t>Now, It has been decided by the government to set the provisions of clause (</a:t>
            </a:r>
            <a:r>
              <a:rPr lang="en-US" dirty="0" err="1"/>
              <a:t>viib</a:t>
            </a:r>
            <a:r>
              <a:rPr lang="en-US" dirty="0"/>
              <a:t>) of sub-section (2) of Section 56 of the Act. Consequent to the said decision, an amendment to clause (</a:t>
            </a:r>
            <a:r>
              <a:rPr lang="en-US" dirty="0" err="1"/>
              <a:t>viib</a:t>
            </a:r>
            <a:r>
              <a:rPr lang="en-US" dirty="0"/>
              <a:t>) of sub-section (2) of Section 56 of the Act is being carried out to provide that the provisions of this clause shall not apply from the assessment year 2025–26.</a:t>
            </a:r>
          </a:p>
          <a:p>
            <a:pPr marL="0" indent="0">
              <a:buNone/>
            </a:pPr>
            <a:endParaRPr lang="en-US" dirty="0"/>
          </a:p>
        </p:txBody>
      </p:sp>
    </p:spTree>
    <p:extLst>
      <p:ext uri="{BB962C8B-B14F-4D97-AF65-F5344CB8AC3E}">
        <p14:creationId xmlns:p14="http://schemas.microsoft.com/office/powerpoint/2010/main" val="1764318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932237" cy="1600200"/>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br>
              <a:rPr lang="en-US" sz="3000" b="1" dirty="0"/>
            </a:br>
            <a:r>
              <a:rPr lang="en-US" sz="3000" b="1" dirty="0"/>
              <a:t>Section 87A</a:t>
            </a:r>
            <a:br>
              <a:rPr lang="en-US" sz="3000" b="1" dirty="0"/>
            </a:br>
            <a:endParaRPr lang="en-US" sz="3000" dirty="0"/>
          </a:p>
        </p:txBody>
      </p:sp>
      <p:sp>
        <p:nvSpPr>
          <p:cNvPr id="3" name="Content Placeholder 2"/>
          <p:cNvSpPr>
            <a:spLocks noGrp="1"/>
          </p:cNvSpPr>
          <p:nvPr>
            <p:ph idx="1"/>
          </p:nvPr>
        </p:nvSpPr>
        <p:spPr>
          <a:xfrm>
            <a:off x="4126230" y="80010"/>
            <a:ext cx="7943850" cy="6560819"/>
          </a:xfrm>
        </p:spPr>
        <p:style>
          <a:lnRef idx="2">
            <a:schemeClr val="dk1"/>
          </a:lnRef>
          <a:fillRef idx="1">
            <a:schemeClr val="lt1"/>
          </a:fillRef>
          <a:effectRef idx="0">
            <a:schemeClr val="dk1"/>
          </a:effectRef>
          <a:fontRef idx="minor">
            <a:schemeClr val="dk1"/>
          </a:fontRef>
        </p:style>
        <p:txBody>
          <a:bodyPr>
            <a:normAutofit fontScale="92500"/>
          </a:bodyPr>
          <a:lstStyle/>
          <a:p>
            <a:pPr>
              <a:buNone/>
            </a:pPr>
            <a:r>
              <a:rPr lang="en-US" sz="2800" b="1" dirty="0"/>
              <a:t>   REBATE OF TAX [SECTION 87A] – new tax regime </a:t>
            </a:r>
          </a:p>
          <a:p>
            <a:pPr>
              <a:buNone/>
            </a:pPr>
            <a:endParaRPr lang="en-US" sz="2000" dirty="0"/>
          </a:p>
          <a:p>
            <a:pPr algn="just">
              <a:buNone/>
            </a:pPr>
            <a:r>
              <a:rPr lang="en-US" b="1" dirty="0"/>
              <a:t> </a:t>
            </a:r>
            <a:r>
              <a:rPr lang="en-US" sz="2000" b="1" dirty="0"/>
              <a:t> 1.  </a:t>
            </a:r>
            <a:r>
              <a:rPr lang="en-US" sz="2200" b="0" i="1" dirty="0">
                <a:solidFill>
                  <a:srgbClr val="212529"/>
                </a:solidFill>
                <a:effectLst/>
                <a:latin typeface="Times New Roman" panose="02020603050405020304" pitchFamily="18" charset="0"/>
              </a:rPr>
              <a:t>total income does not exceed Rs. 7 lakh , the assessee shall be entitled to a deduction, from the amount of income-tax (as computed before allowing for the deductions under this Chapter) on his total income with which he is chargeable for any assessment year, of an amount equal to 100 % of such income-tax or Rs. 25000, whichever is less; </a:t>
            </a:r>
          </a:p>
          <a:p>
            <a:pPr algn="just">
              <a:buNone/>
            </a:pPr>
            <a:r>
              <a:rPr lang="en-US" sz="2200" b="0" i="1" dirty="0">
                <a:solidFill>
                  <a:srgbClr val="212529"/>
                </a:solidFill>
                <a:effectLst/>
                <a:latin typeface="Times New Roman" panose="02020603050405020304" pitchFamily="18" charset="0"/>
              </a:rPr>
              <a:t>	2. total income exceed Rs. 7 lakh , the assessee shall be entitled to a deduction, from the amount of income-tax (as computed before allowing for the deductions under this Chapter) on his total income equal to tax on total income – (total income – Rs. 7 lakh)</a:t>
            </a:r>
          </a:p>
          <a:p>
            <a:pPr algn="just">
              <a:buNone/>
            </a:pPr>
            <a:r>
              <a:rPr lang="en-US" sz="2200" i="1" dirty="0">
                <a:solidFill>
                  <a:srgbClr val="212529"/>
                </a:solidFill>
                <a:latin typeface="Times New Roman" panose="02020603050405020304" pitchFamily="18" charset="0"/>
              </a:rPr>
              <a:t>	Example :  in AY 2024-25 total income Rs. 7,15,000, tax on such income is Rs  upto 3 lakh – Rs. Nil, next 3 lakh Rs tax@ 5% = Rs. 15000 balance Rs. 1,15,000 tax @ 10% = Rs. 11500 total tax = Rs. 26500,  rebate = 26500- (Rs. 7,15,000-7,00,000) = Rs. 26500-15000= Rs. 11500.</a:t>
            </a:r>
          </a:p>
          <a:p>
            <a:pPr algn="just">
              <a:buNone/>
            </a:pPr>
            <a:r>
              <a:rPr lang="en-US" sz="2200" i="1" dirty="0">
                <a:solidFill>
                  <a:srgbClr val="212529"/>
                </a:solidFill>
                <a:latin typeface="Times New Roman" panose="02020603050405020304" pitchFamily="18" charset="0"/>
              </a:rPr>
              <a:t>   In AY 2025-26  tax  shall be equal to  </a:t>
            </a:r>
            <a:r>
              <a:rPr lang="en-US" sz="2200" i="1" dirty="0" err="1">
                <a:solidFill>
                  <a:srgbClr val="212529"/>
                </a:solidFill>
                <a:latin typeface="Times New Roman" panose="02020603050405020304" pitchFamily="18" charset="0"/>
              </a:rPr>
              <a:t>upto</a:t>
            </a:r>
            <a:r>
              <a:rPr lang="en-US" sz="2200" i="1" dirty="0">
                <a:solidFill>
                  <a:srgbClr val="212529"/>
                </a:solidFill>
                <a:latin typeface="Times New Roman" panose="02020603050405020304" pitchFamily="18" charset="0"/>
              </a:rPr>
              <a:t>  Rs. 3 lakh  tax shall be nil + from  3 lakh to Rs. 7 lakh tax shall be Rs 20000+ beyond 7 lakh income tax shall be 10% of excess 1500= Rs. 21500, rebate shall be Rs 21500-( 715000-700000)=21500-15000= Rs. 6500 therefore tax liabilities shall be Rs. 15000. no difference in tax liabilities. </a:t>
            </a:r>
            <a:endParaRPr lang="en-US" sz="2200" b="0" i="1" dirty="0">
              <a:solidFill>
                <a:srgbClr val="212529"/>
              </a:solidFill>
              <a:effectLst/>
              <a:latin typeface="Times New Roman" panose="02020603050405020304" pitchFamily="18" charset="0"/>
            </a:endParaRPr>
          </a:p>
          <a:p>
            <a:pPr algn="just">
              <a:buNone/>
            </a:pPr>
            <a:endParaRPr lang="en-US" dirty="0"/>
          </a:p>
        </p:txBody>
      </p:sp>
      <p:sp>
        <p:nvSpPr>
          <p:cNvPr id="4" name="Text Placeholder 3"/>
          <p:cNvSpPr>
            <a:spLocks noGrp="1"/>
          </p:cNvSpPr>
          <p:nvPr>
            <p:ph type="body" sz="half" idx="2"/>
          </p:nvPr>
        </p:nvSpPr>
        <p:spPr>
          <a:xfrm>
            <a:off x="85408" y="2068830"/>
            <a:ext cx="3932237" cy="3811588"/>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marL="342900" indent="-342900">
              <a:buFont typeface="Wingdings" panose="05000000000000000000" pitchFamily="2" charset="2"/>
              <a:buChar char="§"/>
            </a:pPr>
            <a:r>
              <a:rPr lang="en-IN" sz="2400" dirty="0"/>
              <a:t>Rebate of tax eligibility :</a:t>
            </a:r>
          </a:p>
          <a:p>
            <a:pPr marL="342900" indent="-342900">
              <a:buFont typeface="Wingdings" panose="05000000000000000000" pitchFamily="2" charset="2"/>
              <a:buChar char="§"/>
            </a:pPr>
            <a:r>
              <a:rPr lang="en-IN" sz="2400" dirty="0"/>
              <a:t>Individual only</a:t>
            </a:r>
          </a:p>
          <a:p>
            <a:pPr marL="342900" indent="-342900">
              <a:buFont typeface="Wingdings" panose="05000000000000000000" pitchFamily="2" charset="2"/>
              <a:buChar char="§"/>
            </a:pPr>
            <a:r>
              <a:rPr lang="en-IN" sz="2400" dirty="0"/>
              <a:t>Resident</a:t>
            </a:r>
            <a:r>
              <a:rPr lang="en-US" sz="2400" dirty="0"/>
              <a:t> </a:t>
            </a:r>
          </a:p>
          <a:p>
            <a:pPr marL="342900" indent="-342900">
              <a:buFont typeface="Wingdings" panose="05000000000000000000" pitchFamily="2" charset="2"/>
              <a:buChar char="§"/>
            </a:pPr>
            <a:r>
              <a:rPr lang="en-US" sz="2400" dirty="0"/>
              <a:t>Rebate amount  100% of tax upto ₹ 25000/-</a:t>
            </a:r>
          </a:p>
          <a:p>
            <a:pPr marL="342900" indent="-342900">
              <a:buFont typeface="Wingdings" panose="05000000000000000000" pitchFamily="2" charset="2"/>
              <a:buChar char="§"/>
            </a:pPr>
            <a:r>
              <a:rPr lang="en-US" sz="2400" dirty="0"/>
              <a:t>Rebate from tax </a:t>
            </a:r>
            <a:endParaRPr lang="en-IN" sz="2400" dirty="0"/>
          </a:p>
        </p:txBody>
      </p:sp>
    </p:spTree>
    <p:extLst>
      <p:ext uri="{BB962C8B-B14F-4D97-AF65-F5344CB8AC3E}">
        <p14:creationId xmlns:p14="http://schemas.microsoft.com/office/powerpoint/2010/main" val="1238461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2155"/>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sz="3000" dirty="0"/>
              <a:t>Reporting of Other Income/loss of house property of Employee to employer  for  TDS on such income –Now amended by F.A (No.2)-2024</a:t>
            </a:r>
          </a:p>
        </p:txBody>
      </p:sp>
      <p:sp>
        <p:nvSpPr>
          <p:cNvPr id="3" name="Content Placeholder 2"/>
          <p:cNvSpPr>
            <a:spLocks noGrp="1"/>
          </p:cNvSpPr>
          <p:nvPr>
            <p:ph idx="1"/>
          </p:nvPr>
        </p:nvSpPr>
        <p:spPr>
          <a:xfrm>
            <a:off x="0" y="1063624"/>
            <a:ext cx="12070080" cy="5657216"/>
          </a:xfrm>
        </p:spPr>
        <p:style>
          <a:lnRef idx="2">
            <a:schemeClr val="accent5">
              <a:shade val="50000"/>
            </a:schemeClr>
          </a:lnRef>
          <a:fillRef idx="1">
            <a:schemeClr val="accent5"/>
          </a:fillRef>
          <a:effectRef idx="0">
            <a:schemeClr val="accent5"/>
          </a:effectRef>
          <a:fontRef idx="minor">
            <a:schemeClr val="lt1"/>
          </a:fontRef>
        </p:style>
        <p:txBody>
          <a:bodyPr>
            <a:normAutofit fontScale="77500" lnSpcReduction="20000"/>
          </a:bodyPr>
          <a:lstStyle/>
          <a:p>
            <a:pPr algn="just">
              <a:buNone/>
            </a:pPr>
            <a:r>
              <a:rPr lang="en-US" dirty="0">
                <a:latin typeface="Calibri" pitchFamily="34" charset="0"/>
              </a:rPr>
              <a:t>[(</a:t>
            </a:r>
            <a:r>
              <a:rPr lang="en-US" sz="2600" dirty="0">
                <a:latin typeface="Calibri" pitchFamily="34" charset="0"/>
              </a:rPr>
              <a:t>2B) Where an assessee who receives any income chargeable under the head “Salaries” has, </a:t>
            </a:r>
            <a:r>
              <a:rPr lang="en-US" sz="2600" i="1" dirty="0">
                <a:latin typeface="Calibri" pitchFamily="34" charset="0"/>
              </a:rPr>
              <a:t>in addition</a:t>
            </a:r>
            <a:r>
              <a:rPr lang="en-US" sz="2600" dirty="0">
                <a:latin typeface="Calibri" pitchFamily="34" charset="0"/>
              </a:rPr>
              <a:t>, </a:t>
            </a:r>
            <a:r>
              <a:rPr lang="en-US" sz="2600" b="1" dirty="0">
                <a:latin typeface="Calibri" pitchFamily="34" charset="0"/>
              </a:rPr>
              <a:t>any income chargeable under any other head of income </a:t>
            </a:r>
            <a:r>
              <a:rPr lang="en-US" sz="2600" dirty="0">
                <a:latin typeface="Calibri" pitchFamily="34" charset="0"/>
              </a:rPr>
              <a:t>(</a:t>
            </a:r>
            <a:r>
              <a:rPr lang="en-US" sz="2600" b="1" dirty="0">
                <a:latin typeface="Calibri" pitchFamily="34" charset="0"/>
              </a:rPr>
              <a:t>not being a loss</a:t>
            </a:r>
            <a:r>
              <a:rPr lang="en-US" sz="2600" dirty="0">
                <a:latin typeface="Calibri" pitchFamily="34" charset="0"/>
              </a:rPr>
              <a:t> under any such head </a:t>
            </a:r>
            <a:r>
              <a:rPr lang="en-US" sz="2600" b="1" dirty="0">
                <a:latin typeface="Calibri" pitchFamily="34" charset="0"/>
              </a:rPr>
              <a:t>other than the loss under the head “Income from house property</a:t>
            </a:r>
            <a:r>
              <a:rPr lang="en-US" sz="2600" dirty="0">
                <a:latin typeface="Calibri" pitchFamily="34" charset="0"/>
              </a:rPr>
              <a:t>”) for the same financial year, </a:t>
            </a:r>
            <a:r>
              <a:rPr lang="en-US" sz="2600" b="1" dirty="0">
                <a:latin typeface="Calibri" pitchFamily="34" charset="0"/>
              </a:rPr>
              <a:t>he may send</a:t>
            </a:r>
            <a:r>
              <a:rPr lang="en-US" sz="2600" dirty="0">
                <a:latin typeface="Calibri" pitchFamily="34" charset="0"/>
              </a:rPr>
              <a:t> to the person responsible for making the payment referred to in sub-section (1) the particulars of:-</a:t>
            </a:r>
          </a:p>
          <a:p>
            <a:pPr algn="just">
              <a:buNone/>
            </a:pPr>
            <a:r>
              <a:rPr lang="en-US" sz="2600" dirty="0">
                <a:latin typeface="Calibri" pitchFamily="34" charset="0"/>
              </a:rPr>
              <a:t>(a) </a:t>
            </a:r>
            <a:r>
              <a:rPr lang="en-US" sz="2600" b="1" dirty="0">
                <a:latin typeface="Calibri" pitchFamily="34" charset="0"/>
              </a:rPr>
              <a:t>such other income</a:t>
            </a:r>
            <a:r>
              <a:rPr lang="en-US" sz="2600" dirty="0">
                <a:latin typeface="Calibri" pitchFamily="34" charset="0"/>
              </a:rPr>
              <a:t> and of any tax deducted/collected  thereon under any other provision of this Chapter;</a:t>
            </a:r>
          </a:p>
          <a:p>
            <a:pPr algn="just">
              <a:buNone/>
            </a:pPr>
            <a:r>
              <a:rPr lang="en-US" sz="2600" dirty="0">
                <a:latin typeface="Calibri" pitchFamily="34" charset="0"/>
              </a:rPr>
              <a:t>(b) the</a:t>
            </a:r>
            <a:r>
              <a:rPr lang="en-US" sz="2600" b="1" dirty="0">
                <a:latin typeface="Calibri" pitchFamily="34" charset="0"/>
              </a:rPr>
              <a:t> loss</a:t>
            </a:r>
            <a:r>
              <a:rPr lang="en-US" sz="2600" dirty="0">
                <a:latin typeface="Calibri" pitchFamily="34" charset="0"/>
              </a:rPr>
              <a:t>, if any, under the head “</a:t>
            </a:r>
            <a:r>
              <a:rPr lang="en-US" sz="2600" b="1" dirty="0">
                <a:latin typeface="Calibri" pitchFamily="34" charset="0"/>
              </a:rPr>
              <a:t>Income from house property”,</a:t>
            </a:r>
            <a:endParaRPr lang="en-US" sz="2600" dirty="0">
              <a:latin typeface="Calibri" pitchFamily="34" charset="0"/>
            </a:endParaRPr>
          </a:p>
          <a:p>
            <a:pPr algn="just">
              <a:buNone/>
            </a:pPr>
            <a:r>
              <a:rPr lang="en-US" sz="2600" dirty="0">
                <a:latin typeface="Calibri" pitchFamily="34" charset="0"/>
              </a:rPr>
              <a:t>    in such form and verified in such manner as may be prescribed, and thereupon the person responsible as aforesaid </a:t>
            </a:r>
            <a:r>
              <a:rPr lang="en-US" sz="2600" b="1" dirty="0">
                <a:latin typeface="Calibri" pitchFamily="34" charset="0"/>
              </a:rPr>
              <a:t>shall take:-</a:t>
            </a:r>
            <a:endParaRPr lang="en-US" sz="2600" dirty="0">
              <a:latin typeface="Calibri" pitchFamily="34" charset="0"/>
            </a:endParaRPr>
          </a:p>
          <a:p>
            <a:pPr algn="just">
              <a:buNone/>
            </a:pPr>
            <a:r>
              <a:rPr lang="en-US" sz="2600" dirty="0">
                <a:latin typeface="Calibri" pitchFamily="34" charset="0"/>
              </a:rPr>
              <a:t> (</a:t>
            </a:r>
            <a:r>
              <a:rPr lang="en-US" sz="2600" dirty="0" err="1">
                <a:latin typeface="Calibri" pitchFamily="34" charset="0"/>
              </a:rPr>
              <a:t>i</a:t>
            </a:r>
            <a:r>
              <a:rPr lang="en-US" sz="2600" dirty="0">
                <a:latin typeface="Calibri" pitchFamily="34" charset="0"/>
              </a:rPr>
              <a:t>) </a:t>
            </a:r>
            <a:r>
              <a:rPr lang="en-US" sz="2600" b="1" dirty="0">
                <a:latin typeface="Calibri" pitchFamily="34" charset="0"/>
              </a:rPr>
              <a:t>such other income</a:t>
            </a:r>
            <a:r>
              <a:rPr lang="en-US" sz="2600" dirty="0">
                <a:latin typeface="Calibri" pitchFamily="34" charset="0"/>
              </a:rPr>
              <a:t> and tax, if any, deducted thereon; and</a:t>
            </a:r>
          </a:p>
          <a:p>
            <a:pPr algn="just">
              <a:buNone/>
            </a:pPr>
            <a:r>
              <a:rPr lang="en-US" sz="2600" dirty="0">
                <a:latin typeface="Calibri" pitchFamily="34" charset="0"/>
              </a:rPr>
              <a:t>(ii) the</a:t>
            </a:r>
            <a:r>
              <a:rPr lang="en-US" sz="2600" b="1" dirty="0">
                <a:latin typeface="Calibri" pitchFamily="34" charset="0"/>
              </a:rPr>
              <a:t> loss</a:t>
            </a:r>
            <a:r>
              <a:rPr lang="en-US" sz="2600" dirty="0">
                <a:latin typeface="Calibri" pitchFamily="34" charset="0"/>
              </a:rPr>
              <a:t>, if any, under the head “Income from house property”,</a:t>
            </a:r>
          </a:p>
          <a:p>
            <a:pPr algn="just">
              <a:buNone/>
            </a:pPr>
            <a:r>
              <a:rPr lang="en-US" sz="2600" dirty="0">
                <a:latin typeface="Calibri" pitchFamily="34" charset="0"/>
              </a:rPr>
              <a:t>also into account for the purposes of making the deduction under sub- section (1):</a:t>
            </a:r>
          </a:p>
          <a:p>
            <a:pPr algn="just">
              <a:buNone/>
            </a:pPr>
            <a:r>
              <a:rPr lang="en-US" sz="2600" b="1" dirty="0">
                <a:latin typeface="Calibri" pitchFamily="34" charset="0"/>
              </a:rPr>
              <a:t>    Provided </a:t>
            </a:r>
            <a:r>
              <a:rPr lang="en-US" sz="2600" dirty="0">
                <a:latin typeface="Calibri" pitchFamily="34" charset="0"/>
              </a:rPr>
              <a:t>that this sub-section shall not in any case have the effect of reducing the tax deductible except where the loss under the head “Income from house property” has been taken into account, from income under the head “Salaries” below the amount that would be so deductible if the other income and the tax deducted thereon had not been taken into account.</a:t>
            </a:r>
          </a:p>
          <a:p>
            <a:pPr algn="just">
              <a:buNone/>
            </a:pPr>
            <a:endParaRPr lang="en-US" sz="2600" b="1" dirty="0"/>
          </a:p>
          <a:p>
            <a:pPr algn="just">
              <a:buNone/>
            </a:pPr>
            <a:r>
              <a:rPr lang="en-US" sz="2600" b="1" dirty="0"/>
              <a:t>Note : - Rule 26 B no specific form , only details with verification  like </a:t>
            </a:r>
          </a:p>
          <a:p>
            <a:pPr marL="0" indent="0" algn="ctr">
              <a:buNone/>
            </a:pPr>
            <a:r>
              <a:rPr lang="en-US" sz="2000" b="1" dirty="0"/>
              <a:t>FORM OF VERIFICATION</a:t>
            </a:r>
          </a:p>
          <a:p>
            <a:pPr marL="0" indent="0" algn="ctr">
              <a:buNone/>
            </a:pPr>
            <a:r>
              <a:rPr lang="en-US" sz="2000" dirty="0"/>
              <a:t>I, .......................(name of the assessee), do declare that what is stated above is true to the best of my information and belief.]</a:t>
            </a:r>
          </a:p>
          <a:p>
            <a:pPr marL="0" indent="0" algn="ctr">
              <a:buNone/>
            </a:pPr>
            <a:endParaRPr lang="en-US" sz="2600" b="1" dirty="0"/>
          </a:p>
        </p:txBody>
      </p:sp>
    </p:spTree>
    <p:extLst>
      <p:ext uri="{BB962C8B-B14F-4D97-AF65-F5344CB8AC3E}">
        <p14:creationId xmlns:p14="http://schemas.microsoft.com/office/powerpoint/2010/main" val="1820199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5875A-8473-4AC0-AA31-00203FBC8248}"/>
              </a:ext>
            </a:extLst>
          </p:cNvPr>
          <p:cNvSpPr>
            <a:spLocks noGrp="1"/>
          </p:cNvSpPr>
          <p:nvPr>
            <p:ph type="title"/>
          </p:nvPr>
        </p:nvSpPr>
        <p:spPr>
          <a:xfrm>
            <a:off x="838200" y="365125"/>
            <a:ext cx="10515600" cy="661817"/>
          </a:xfrm>
        </p:spPr>
        <p:txBody>
          <a:bodyPr>
            <a:normAutofit fontScale="90000"/>
          </a:bodyPr>
          <a:lstStyle/>
          <a:p>
            <a:r>
              <a:rPr lang="en-US" dirty="0"/>
              <a:t>Section-192(2B) Finance Act (No.2)-2024</a:t>
            </a:r>
          </a:p>
        </p:txBody>
      </p:sp>
      <p:sp>
        <p:nvSpPr>
          <p:cNvPr id="3" name="Content Placeholder 2">
            <a:extLst>
              <a:ext uri="{FF2B5EF4-FFF2-40B4-BE49-F238E27FC236}">
                <a16:creationId xmlns:a16="http://schemas.microsoft.com/office/drawing/2014/main" id="{7721DA7D-4179-45E5-962C-29AF71C7664F}"/>
              </a:ext>
            </a:extLst>
          </p:cNvPr>
          <p:cNvSpPr>
            <a:spLocks noGrp="1"/>
          </p:cNvSpPr>
          <p:nvPr>
            <p:ph idx="1"/>
          </p:nvPr>
        </p:nvSpPr>
        <p:spPr>
          <a:xfrm>
            <a:off x="838200" y="1026942"/>
            <a:ext cx="10515600" cy="5150021"/>
          </a:xfrm>
        </p:spPr>
        <p:txBody>
          <a:bodyPr>
            <a:normAutofit fontScale="92500" lnSpcReduction="10000"/>
          </a:bodyPr>
          <a:lstStyle/>
          <a:p>
            <a:pPr marL="0" indent="0" algn="just">
              <a:buNone/>
            </a:pPr>
            <a:r>
              <a:rPr lang="en-US" sz="1800" dirty="0"/>
              <a:t>192 (2B) Where an assessee who receives any income chargeable under the head “Salaries” has, in addition, —</a:t>
            </a:r>
          </a:p>
          <a:p>
            <a:pPr marL="400050" indent="-400050" algn="just">
              <a:buAutoNum type="romanLcParenBoth"/>
            </a:pPr>
            <a:r>
              <a:rPr lang="en-US" sz="1800" dirty="0"/>
              <a:t>any income chargeable under any other head of income (not being a loss under any such head other than the loss under the head “Income from house property”); or</a:t>
            </a:r>
          </a:p>
          <a:p>
            <a:pPr marL="400050" indent="-400050" algn="just">
              <a:buAutoNum type="romanLcParenBoth"/>
            </a:pPr>
            <a:r>
              <a:rPr lang="en-US" sz="1800" dirty="0"/>
              <a:t> any  tax  deducted  or  collected  under  the provisions of Part B or Part BB of this Chapter, as the case may be, for the same financial year, </a:t>
            </a:r>
          </a:p>
          <a:p>
            <a:pPr marL="0" indent="0" algn="just">
              <a:buNone/>
            </a:pPr>
            <a:r>
              <a:rPr lang="en-US" sz="1800" dirty="0"/>
              <a:t> he </a:t>
            </a:r>
            <a:r>
              <a:rPr lang="en-US" sz="1800" b="1" dirty="0"/>
              <a:t>may </a:t>
            </a:r>
            <a:r>
              <a:rPr lang="en-US" sz="1800" dirty="0"/>
              <a:t>send to the person responsible for making the payment referred to in sub-section (1), the particulars of— </a:t>
            </a:r>
          </a:p>
          <a:p>
            <a:pPr marL="342900" indent="-342900" algn="just">
              <a:buAutoNum type="alphaLcParenBoth"/>
            </a:pPr>
            <a:r>
              <a:rPr lang="en-US" sz="1800" dirty="0"/>
              <a:t>such other income; </a:t>
            </a:r>
          </a:p>
          <a:p>
            <a:pPr marL="342900" indent="-342900" algn="just">
              <a:buAutoNum type="alphaLcParenBoth"/>
            </a:pPr>
            <a:r>
              <a:rPr lang="en-US" sz="1800" dirty="0"/>
              <a:t> any </a:t>
            </a:r>
            <a:r>
              <a:rPr lang="en-US" sz="1800" b="1" dirty="0"/>
              <a:t>tax deducted or collected </a:t>
            </a:r>
            <a:r>
              <a:rPr lang="en-US" sz="1800" dirty="0"/>
              <a:t>under any other provision of Part B or Part BB of this Chapter, as the case may be; and </a:t>
            </a:r>
          </a:p>
          <a:p>
            <a:pPr marL="342900" indent="-342900" algn="just">
              <a:buAutoNum type="alphaLcParenBoth"/>
            </a:pPr>
            <a:r>
              <a:rPr lang="en-US" sz="1800" dirty="0"/>
              <a:t>the </a:t>
            </a:r>
            <a:r>
              <a:rPr lang="en-US" sz="1800" b="1" dirty="0"/>
              <a:t>loss, if any, under the head “Income from house property”, </a:t>
            </a:r>
          </a:p>
          <a:p>
            <a:pPr marL="0" indent="0" algn="just">
              <a:buNone/>
            </a:pPr>
            <a:r>
              <a:rPr lang="en-US" sz="1800" dirty="0"/>
              <a:t>in such form and verified in such manner as may be prescribed,  and  </a:t>
            </a:r>
          </a:p>
          <a:p>
            <a:pPr marL="0" indent="0" algn="just">
              <a:buNone/>
            </a:pPr>
            <a:r>
              <a:rPr lang="en-US" sz="1800" dirty="0"/>
              <a:t>thereupon  the  person  responsible  as aforesaid shall take into account the particulars referred to in clauses (a), (b) and (c) for the purposes of making the deduction under sub- section (1): </a:t>
            </a:r>
          </a:p>
          <a:p>
            <a:pPr marL="0" indent="0" algn="just">
              <a:buNone/>
            </a:pPr>
            <a:r>
              <a:rPr lang="en-US" sz="1800" dirty="0"/>
              <a:t>Provided that this sub-section shall not in any case have the effect of reducing the tax deductible except where  the  loss  under  the  head  “Income  from  house property”  has  been  taken  into  account,  from  income under the head “Salaries” below the amount that would be so deductible if the other income and the tax deducted in  accordance  with  other  provisions  of  Part  B  and collected in accordance with the provisions of Part BB, of this Chapter, had not been taken into account.’</a:t>
            </a:r>
          </a:p>
        </p:txBody>
      </p:sp>
    </p:spTree>
    <p:extLst>
      <p:ext uri="{BB962C8B-B14F-4D97-AF65-F5344CB8AC3E}">
        <p14:creationId xmlns:p14="http://schemas.microsoft.com/office/powerpoint/2010/main" val="206726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60F2A-7B1E-4E19-8B64-D0B82CA5E440}"/>
              </a:ext>
            </a:extLst>
          </p:cNvPr>
          <p:cNvSpPr>
            <a:spLocks noGrp="1"/>
          </p:cNvSpPr>
          <p:nvPr>
            <p:ph type="title"/>
          </p:nvPr>
        </p:nvSpPr>
        <p:spPr>
          <a:xfrm>
            <a:off x="1378635" y="2628900"/>
            <a:ext cx="8848578" cy="1600200"/>
          </a:xfrm>
        </p:spPr>
        <p:style>
          <a:lnRef idx="2">
            <a:schemeClr val="accent5">
              <a:shade val="50000"/>
            </a:schemeClr>
          </a:lnRef>
          <a:fillRef idx="1">
            <a:schemeClr val="accent5"/>
          </a:fillRef>
          <a:effectRef idx="0">
            <a:schemeClr val="accent5"/>
          </a:effectRef>
          <a:fontRef idx="minor">
            <a:schemeClr val="lt1"/>
          </a:fontRef>
        </p:style>
        <p:txBody>
          <a:bodyPr/>
          <a:lstStyle/>
          <a:p>
            <a:pPr algn="ctr"/>
            <a:r>
              <a:rPr lang="en-US" dirty="0"/>
              <a:t>CHANGES IN TDS PROVISIONS THROGH F.A(No.2) 2024</a:t>
            </a:r>
          </a:p>
        </p:txBody>
      </p:sp>
    </p:spTree>
    <p:extLst>
      <p:ext uri="{BB962C8B-B14F-4D97-AF65-F5344CB8AC3E}">
        <p14:creationId xmlns:p14="http://schemas.microsoft.com/office/powerpoint/2010/main" val="38324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0C828582-09BA-4300-B0B4-92B6EE3CC776}"/>
              </a:ext>
            </a:extLst>
          </p:cNvPr>
          <p:cNvGraphicFramePr>
            <a:graphicFrameLocks noGrp="1"/>
          </p:cNvGraphicFramePr>
          <p:nvPr>
            <p:extLst>
              <p:ext uri="{D42A27DB-BD31-4B8C-83A1-F6EECF244321}">
                <p14:modId xmlns:p14="http://schemas.microsoft.com/office/powerpoint/2010/main" val="447504675"/>
              </p:ext>
            </p:extLst>
          </p:nvPr>
        </p:nvGraphicFramePr>
        <p:xfrm>
          <a:off x="235974" y="197714"/>
          <a:ext cx="11516032" cy="6427605"/>
        </p:xfrm>
        <a:graphic>
          <a:graphicData uri="http://schemas.openxmlformats.org/drawingml/2006/table">
            <a:tbl>
              <a:tblPr/>
              <a:tblGrid>
                <a:gridCol w="7629809">
                  <a:extLst>
                    <a:ext uri="{9D8B030D-6E8A-4147-A177-3AD203B41FA5}">
                      <a16:colId xmlns:a16="http://schemas.microsoft.com/office/drawing/2014/main" val="1161698024"/>
                    </a:ext>
                  </a:extLst>
                </a:gridCol>
                <a:gridCol w="1381324">
                  <a:extLst>
                    <a:ext uri="{9D8B030D-6E8A-4147-A177-3AD203B41FA5}">
                      <a16:colId xmlns:a16="http://schemas.microsoft.com/office/drawing/2014/main" val="796927507"/>
                    </a:ext>
                  </a:extLst>
                </a:gridCol>
                <a:gridCol w="1183633">
                  <a:extLst>
                    <a:ext uri="{9D8B030D-6E8A-4147-A177-3AD203B41FA5}">
                      <a16:colId xmlns:a16="http://schemas.microsoft.com/office/drawing/2014/main" val="3625011496"/>
                    </a:ext>
                  </a:extLst>
                </a:gridCol>
                <a:gridCol w="1321266">
                  <a:extLst>
                    <a:ext uri="{9D8B030D-6E8A-4147-A177-3AD203B41FA5}">
                      <a16:colId xmlns:a16="http://schemas.microsoft.com/office/drawing/2014/main" val="1725288920"/>
                    </a:ext>
                  </a:extLst>
                </a:gridCol>
              </a:tblGrid>
              <a:tr h="588785">
                <a:tc>
                  <a:txBody>
                    <a:bodyPr/>
                    <a:lstStyle/>
                    <a:p>
                      <a:pPr algn="just" rtl="0" fontAlgn="t">
                        <a:spcBef>
                          <a:spcPts val="0"/>
                        </a:spcBef>
                        <a:spcAft>
                          <a:spcPts val="0"/>
                        </a:spcAft>
                      </a:pPr>
                      <a:r>
                        <a:rPr lang="en-US" sz="1400" b="1" i="0" u="none" strike="noStrike" dirty="0">
                          <a:solidFill>
                            <a:srgbClr val="000000"/>
                          </a:solidFill>
                          <a:effectLst/>
                          <a:latin typeface="Arial" panose="020B0604020202020204" pitchFamily="34" charset="0"/>
                        </a:rPr>
                        <a:t>Section with nature of payments</a:t>
                      </a:r>
                      <a:endParaRPr lang="en-US" sz="1800" b="1" dirty="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en-US" sz="1400" b="1" i="0" u="none" strike="noStrike" dirty="0">
                          <a:solidFill>
                            <a:srgbClr val="000000"/>
                          </a:solidFill>
                          <a:effectLst/>
                          <a:latin typeface="Arial" panose="020B0604020202020204" pitchFamily="34" charset="0"/>
                        </a:rPr>
                        <a:t>Present TDS</a:t>
                      </a:r>
                      <a:endParaRPr lang="en-US" sz="1800" b="1" dirty="0">
                        <a:effectLst/>
                      </a:endParaRPr>
                    </a:p>
                    <a:p>
                      <a:pPr algn="just" rtl="0" fontAlgn="t">
                        <a:spcBef>
                          <a:spcPts val="0"/>
                        </a:spcBef>
                        <a:spcAft>
                          <a:spcPts val="0"/>
                        </a:spcAft>
                      </a:pPr>
                      <a:r>
                        <a:rPr lang="en-US" sz="1400" b="1" i="0" u="none" strike="noStrike" dirty="0">
                          <a:solidFill>
                            <a:srgbClr val="000000"/>
                          </a:solidFill>
                          <a:effectLst/>
                          <a:latin typeface="Arial" panose="020B0604020202020204" pitchFamily="34" charset="0"/>
                        </a:rPr>
                        <a:t>Rate</a:t>
                      </a:r>
                      <a:endParaRPr lang="en-US" sz="1800" b="1" dirty="0">
                        <a:effectLst/>
                      </a:endParaRPr>
                    </a:p>
                    <a:p>
                      <a:pPr algn="just" fontAlgn="t"/>
                      <a:br>
                        <a:rPr lang="en-US" sz="1800" b="1" dirty="0">
                          <a:effectLst/>
                        </a:rPr>
                      </a:br>
                      <a:endParaRPr lang="en-US" sz="1800" b="1" dirty="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en-US" sz="1400" b="1" i="0" u="none" strike="noStrike" dirty="0">
                          <a:solidFill>
                            <a:srgbClr val="000000"/>
                          </a:solidFill>
                          <a:effectLst/>
                          <a:latin typeface="Arial" panose="020B0604020202020204" pitchFamily="34" charset="0"/>
                        </a:rPr>
                        <a:t>Proposed</a:t>
                      </a:r>
                      <a:endParaRPr lang="en-US" sz="1800" b="1" dirty="0">
                        <a:effectLst/>
                      </a:endParaRPr>
                    </a:p>
                    <a:p>
                      <a:pPr algn="just" rtl="0" fontAlgn="t">
                        <a:spcBef>
                          <a:spcPts val="0"/>
                        </a:spcBef>
                        <a:spcAft>
                          <a:spcPts val="0"/>
                        </a:spcAft>
                      </a:pPr>
                      <a:r>
                        <a:rPr lang="en-US" sz="1400" b="1" i="0" u="none" strike="noStrike" dirty="0">
                          <a:solidFill>
                            <a:srgbClr val="000000"/>
                          </a:solidFill>
                          <a:effectLst/>
                          <a:latin typeface="Arial" panose="020B0604020202020204" pitchFamily="34" charset="0"/>
                        </a:rPr>
                        <a:t>TDS Rate</a:t>
                      </a:r>
                      <a:endParaRPr lang="en-US" sz="1800" b="1" dirty="0">
                        <a:effectLst/>
                      </a:endParaRPr>
                    </a:p>
                    <a:p>
                      <a:pPr algn="just" fontAlgn="t"/>
                      <a:br>
                        <a:rPr lang="en-US" sz="1800" b="1" dirty="0">
                          <a:effectLst/>
                        </a:rPr>
                      </a:br>
                      <a:endParaRPr lang="en-US" sz="1800" b="1" dirty="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en-US" sz="1400" b="1" i="0" u="none" strike="noStrike" dirty="0">
                          <a:solidFill>
                            <a:srgbClr val="000000"/>
                          </a:solidFill>
                          <a:effectLst/>
                          <a:latin typeface="Arial" panose="020B0604020202020204" pitchFamily="34" charset="0"/>
                        </a:rPr>
                        <a:t>With effect from</a:t>
                      </a:r>
                      <a:endParaRPr lang="en-US" sz="1800" b="1" dirty="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6027008"/>
                  </a:ext>
                </a:extLst>
              </a:tr>
              <a:tr h="842494">
                <a:tc>
                  <a:txBody>
                    <a:bodyPr/>
                    <a:lstStyle/>
                    <a:p>
                      <a:pPr algn="just" rtl="0" fontAlgn="t">
                        <a:spcBef>
                          <a:spcPts val="0"/>
                        </a:spcBef>
                        <a:spcAft>
                          <a:spcPts val="0"/>
                        </a:spcAft>
                      </a:pPr>
                      <a:r>
                        <a:rPr lang="en-US" sz="1400" b="0" i="0" u="none" strike="noStrike" dirty="0">
                          <a:solidFill>
                            <a:srgbClr val="000000"/>
                          </a:solidFill>
                          <a:effectLst/>
                          <a:latin typeface="Arial" panose="020B0604020202020204" pitchFamily="34" charset="0"/>
                        </a:rPr>
                        <a:t>Section 194D - Payment of insurance commission (in case of person other than company)</a:t>
                      </a:r>
                      <a:r>
                        <a:rPr lang="en-US" sz="1800" b="0" i="0" u="none" strike="noStrike" dirty="0">
                          <a:solidFill>
                            <a:srgbClr val="000000"/>
                          </a:solidFill>
                          <a:effectLst/>
                          <a:latin typeface="Arial" panose="020B0604020202020204" pitchFamily="34" charset="0"/>
                        </a:rPr>
                        <a:t>.</a:t>
                      </a:r>
                      <a:endParaRPr lang="en-US" sz="1800" dirty="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en-US" sz="1400" b="0" i="0" u="none" strike="noStrike" dirty="0">
                          <a:solidFill>
                            <a:srgbClr val="000000"/>
                          </a:solidFill>
                          <a:effectLst/>
                          <a:latin typeface="Arial" panose="020B0604020202020204" pitchFamily="34" charset="0"/>
                        </a:rPr>
                        <a:t>5%</a:t>
                      </a:r>
                      <a:endParaRPr lang="en-US" sz="1800" dirty="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en-US" sz="1400" b="0" i="0" u="none" strike="noStrike" dirty="0">
                          <a:solidFill>
                            <a:srgbClr val="000000"/>
                          </a:solidFill>
                          <a:effectLst/>
                          <a:latin typeface="Arial" panose="020B0604020202020204" pitchFamily="34" charset="0"/>
                        </a:rPr>
                        <a:t>2%</a:t>
                      </a:r>
                      <a:endParaRPr lang="en-US" sz="1800" dirty="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en-US" sz="1400" b="0" i="0" u="none" strike="noStrike">
                          <a:solidFill>
                            <a:srgbClr val="000000"/>
                          </a:solidFill>
                          <a:effectLst/>
                          <a:latin typeface="Arial" panose="020B0604020202020204" pitchFamily="34" charset="0"/>
                        </a:rPr>
                        <a:t>1.4.2025</a:t>
                      </a:r>
                      <a:endParaRPr lang="en-US" sz="180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2106516"/>
                  </a:ext>
                </a:extLst>
              </a:tr>
              <a:tr h="368898">
                <a:tc>
                  <a:txBody>
                    <a:bodyPr/>
                    <a:lstStyle/>
                    <a:p>
                      <a:pPr algn="just" rtl="0" fontAlgn="t">
                        <a:spcBef>
                          <a:spcPts val="0"/>
                        </a:spcBef>
                        <a:spcAft>
                          <a:spcPts val="0"/>
                        </a:spcAft>
                      </a:pPr>
                      <a:r>
                        <a:rPr lang="en-US" sz="1400" b="0" i="0" u="none" strike="noStrike" dirty="0">
                          <a:solidFill>
                            <a:srgbClr val="000000"/>
                          </a:solidFill>
                          <a:effectLst/>
                          <a:latin typeface="Arial" panose="020B0604020202020204" pitchFamily="34" charset="0"/>
                        </a:rPr>
                        <a:t>Section 194DA - Payment in respect of life insurance policy</a:t>
                      </a:r>
                      <a:r>
                        <a:rPr lang="en-US" sz="1800" b="0" i="0" u="none" strike="noStrike" dirty="0">
                          <a:solidFill>
                            <a:srgbClr val="000000"/>
                          </a:solidFill>
                          <a:effectLst/>
                          <a:latin typeface="Arial" panose="020B0604020202020204" pitchFamily="34" charset="0"/>
                        </a:rPr>
                        <a:t>.</a:t>
                      </a:r>
                      <a:endParaRPr lang="en-US" sz="1800" dirty="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en-US" sz="1400" b="0" i="0" u="none" strike="noStrike" dirty="0">
                          <a:solidFill>
                            <a:srgbClr val="000000"/>
                          </a:solidFill>
                          <a:effectLst/>
                          <a:latin typeface="Arial" panose="020B0604020202020204" pitchFamily="34" charset="0"/>
                        </a:rPr>
                        <a:t>5%</a:t>
                      </a:r>
                      <a:endParaRPr lang="en-US" sz="1800" dirty="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en-US" sz="1400" b="0" i="0" u="none" strike="noStrike" dirty="0">
                          <a:solidFill>
                            <a:srgbClr val="000000"/>
                          </a:solidFill>
                          <a:effectLst/>
                          <a:latin typeface="Arial" panose="020B0604020202020204" pitchFamily="34" charset="0"/>
                        </a:rPr>
                        <a:t>2%</a:t>
                      </a:r>
                      <a:endParaRPr lang="en-US" sz="1800" dirty="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en-US" sz="1400" b="0" i="0" u="none" strike="noStrike">
                          <a:solidFill>
                            <a:srgbClr val="000000"/>
                          </a:solidFill>
                          <a:effectLst/>
                          <a:latin typeface="Arial" panose="020B0604020202020204" pitchFamily="34" charset="0"/>
                        </a:rPr>
                        <a:t>01.10.2024</a:t>
                      </a:r>
                      <a:endParaRPr lang="en-US" sz="180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9953962"/>
                  </a:ext>
                </a:extLst>
              </a:tr>
              <a:tr h="706873">
                <a:tc>
                  <a:txBody>
                    <a:bodyPr/>
                    <a:lstStyle/>
                    <a:p>
                      <a:pPr algn="just" rtl="0" fontAlgn="t">
                        <a:spcBef>
                          <a:spcPts val="0"/>
                        </a:spcBef>
                        <a:spcAft>
                          <a:spcPts val="0"/>
                        </a:spcAft>
                      </a:pPr>
                      <a:r>
                        <a:rPr lang="en-US" sz="1400" b="0" i="0" u="none" strike="noStrike" dirty="0">
                          <a:solidFill>
                            <a:srgbClr val="000000"/>
                          </a:solidFill>
                          <a:effectLst/>
                          <a:latin typeface="Arial" panose="020B0604020202020204" pitchFamily="34" charset="0"/>
                        </a:rPr>
                        <a:t>Section 194G – Commission etc. on sale of lottery tickets</a:t>
                      </a:r>
                      <a:endParaRPr lang="en-US" sz="1800" dirty="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en-US" sz="1400" b="0" i="0" u="none" strike="noStrike">
                          <a:solidFill>
                            <a:srgbClr val="000000"/>
                          </a:solidFill>
                          <a:effectLst/>
                          <a:latin typeface="Arial" panose="020B0604020202020204" pitchFamily="34" charset="0"/>
                        </a:rPr>
                        <a:t>5%</a:t>
                      </a:r>
                      <a:endParaRPr lang="en-US" sz="180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en-US" sz="1400" b="0" i="0" u="none" strike="noStrike" dirty="0">
                          <a:solidFill>
                            <a:srgbClr val="000000"/>
                          </a:solidFill>
                          <a:effectLst/>
                          <a:latin typeface="Arial" panose="020B0604020202020204" pitchFamily="34" charset="0"/>
                        </a:rPr>
                        <a:t>2%</a:t>
                      </a:r>
                      <a:endParaRPr lang="en-US" sz="1800" dirty="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en-US" sz="1400" b="0" i="0" u="none" strike="noStrike">
                          <a:solidFill>
                            <a:srgbClr val="000000"/>
                          </a:solidFill>
                          <a:effectLst/>
                          <a:latin typeface="Arial" panose="020B0604020202020204" pitchFamily="34" charset="0"/>
                        </a:rPr>
                        <a:t>01.10.2024</a:t>
                      </a:r>
                      <a:endParaRPr lang="en-US" sz="180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5863158"/>
                  </a:ext>
                </a:extLst>
              </a:tr>
              <a:tr h="373986">
                <a:tc>
                  <a:txBody>
                    <a:bodyPr/>
                    <a:lstStyle/>
                    <a:p>
                      <a:pPr algn="just" rtl="0" fontAlgn="t">
                        <a:spcBef>
                          <a:spcPts val="0"/>
                        </a:spcBef>
                        <a:spcAft>
                          <a:spcPts val="0"/>
                        </a:spcAft>
                      </a:pPr>
                      <a:r>
                        <a:rPr lang="en-US" sz="1400" b="0" i="0" u="none" strike="noStrike">
                          <a:solidFill>
                            <a:srgbClr val="000000"/>
                          </a:solidFill>
                          <a:effectLst/>
                          <a:latin typeface="Arial" panose="020B0604020202020204" pitchFamily="34" charset="0"/>
                        </a:rPr>
                        <a:t>Section 194H - Payment of commission or brokerage</a:t>
                      </a:r>
                      <a:endParaRPr lang="en-US" sz="180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en-US" sz="1400" b="0" i="0" u="none" strike="noStrike" dirty="0">
                          <a:solidFill>
                            <a:srgbClr val="000000"/>
                          </a:solidFill>
                          <a:effectLst/>
                          <a:latin typeface="Arial" panose="020B0604020202020204" pitchFamily="34" charset="0"/>
                        </a:rPr>
                        <a:t>5%</a:t>
                      </a:r>
                      <a:endParaRPr lang="en-US" sz="1800" dirty="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en-US" sz="1400" b="0" i="0" u="none" strike="noStrike" dirty="0">
                          <a:solidFill>
                            <a:srgbClr val="000000"/>
                          </a:solidFill>
                          <a:effectLst/>
                          <a:latin typeface="Arial" panose="020B0604020202020204" pitchFamily="34" charset="0"/>
                        </a:rPr>
                        <a:t>2%</a:t>
                      </a:r>
                      <a:endParaRPr lang="en-US" sz="1800" dirty="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en-US" sz="1400" b="0" i="0" u="none" strike="noStrike">
                          <a:solidFill>
                            <a:srgbClr val="000000"/>
                          </a:solidFill>
                          <a:effectLst/>
                          <a:latin typeface="Arial" panose="020B0604020202020204" pitchFamily="34" charset="0"/>
                        </a:rPr>
                        <a:t>01.10.2024</a:t>
                      </a:r>
                      <a:endParaRPr lang="en-US" sz="180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1180123"/>
                  </a:ext>
                </a:extLst>
              </a:tr>
              <a:tr h="373986">
                <a:tc>
                  <a:txBody>
                    <a:bodyPr/>
                    <a:lstStyle/>
                    <a:p>
                      <a:pPr algn="just" rtl="0" fontAlgn="t">
                        <a:spcBef>
                          <a:spcPts val="0"/>
                        </a:spcBef>
                        <a:spcAft>
                          <a:spcPts val="0"/>
                        </a:spcAft>
                      </a:pPr>
                      <a:r>
                        <a:rPr lang="en-US" sz="1400" b="0" i="0" u="none" strike="noStrike">
                          <a:solidFill>
                            <a:srgbClr val="000000"/>
                          </a:solidFill>
                          <a:effectLst/>
                          <a:latin typeface="Arial" panose="020B0604020202020204" pitchFamily="34" charset="0"/>
                        </a:rPr>
                        <a:t>Section 194IB - Payment of rent by ind/HUF rent exceeding Rs. 50000/- p.m </a:t>
                      </a:r>
                      <a:endParaRPr lang="en-US" sz="180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en-US" sz="1400" b="0" i="0" u="none" strike="noStrike" dirty="0">
                          <a:solidFill>
                            <a:srgbClr val="000000"/>
                          </a:solidFill>
                          <a:effectLst/>
                          <a:latin typeface="Arial" panose="020B0604020202020204" pitchFamily="34" charset="0"/>
                        </a:rPr>
                        <a:t>5%</a:t>
                      </a:r>
                      <a:endParaRPr lang="en-US" sz="1800" dirty="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en-US" sz="1400" b="0" i="0" u="none" strike="noStrike" dirty="0">
                          <a:solidFill>
                            <a:srgbClr val="000000"/>
                          </a:solidFill>
                          <a:effectLst/>
                          <a:latin typeface="Arial" panose="020B0604020202020204" pitchFamily="34" charset="0"/>
                        </a:rPr>
                        <a:t>2%</a:t>
                      </a:r>
                      <a:endParaRPr lang="en-US" sz="1800" dirty="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en-US" sz="1400" b="0" i="0" u="none" strike="noStrike">
                          <a:solidFill>
                            <a:srgbClr val="000000"/>
                          </a:solidFill>
                          <a:effectLst/>
                          <a:latin typeface="Arial" panose="020B0604020202020204" pitchFamily="34" charset="0"/>
                        </a:rPr>
                        <a:t>01.10.2024</a:t>
                      </a:r>
                      <a:endParaRPr lang="en-US" sz="180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134440"/>
                  </a:ext>
                </a:extLst>
              </a:tr>
              <a:tr h="706873">
                <a:tc>
                  <a:txBody>
                    <a:bodyPr/>
                    <a:lstStyle/>
                    <a:p>
                      <a:pPr algn="just" rtl="0" fontAlgn="t">
                        <a:spcBef>
                          <a:spcPts val="0"/>
                        </a:spcBef>
                        <a:spcAft>
                          <a:spcPts val="0"/>
                        </a:spcAft>
                      </a:pPr>
                      <a:r>
                        <a:rPr lang="en-US" sz="1400" b="0" i="0" u="none" strike="noStrike">
                          <a:solidFill>
                            <a:srgbClr val="000000"/>
                          </a:solidFill>
                          <a:effectLst/>
                          <a:latin typeface="Arial" panose="020B0604020202020204" pitchFamily="34" charset="0"/>
                        </a:rPr>
                        <a:t>Section 194 M - Payment of certain sums by certain individuals or Hindu undivided family</a:t>
                      </a:r>
                      <a:endParaRPr lang="en-US" sz="1800">
                        <a:effectLst/>
                      </a:endParaRPr>
                    </a:p>
                    <a:p>
                      <a:pPr algn="just" fontAlgn="t"/>
                      <a:br>
                        <a:rPr lang="en-US" sz="1800">
                          <a:effectLst/>
                        </a:rPr>
                      </a:br>
                      <a:endParaRPr lang="en-US" sz="180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en-US" sz="1400" b="0" i="0" u="none" strike="noStrike" dirty="0">
                          <a:solidFill>
                            <a:srgbClr val="000000"/>
                          </a:solidFill>
                          <a:effectLst/>
                          <a:latin typeface="Arial" panose="020B0604020202020204" pitchFamily="34" charset="0"/>
                        </a:rPr>
                        <a:t>5%</a:t>
                      </a:r>
                      <a:endParaRPr lang="en-US" sz="1800" dirty="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en-US" sz="1400" b="0" i="0" u="none" strike="noStrike" dirty="0">
                          <a:solidFill>
                            <a:srgbClr val="000000"/>
                          </a:solidFill>
                          <a:effectLst/>
                          <a:latin typeface="Arial" panose="020B0604020202020204" pitchFamily="34" charset="0"/>
                        </a:rPr>
                        <a:t>2%</a:t>
                      </a:r>
                      <a:endParaRPr lang="en-US" sz="1800" dirty="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en-US" sz="1400" b="0" i="0" u="none" strike="noStrike" dirty="0">
                          <a:solidFill>
                            <a:srgbClr val="000000"/>
                          </a:solidFill>
                          <a:effectLst/>
                          <a:latin typeface="Arial" panose="020B0604020202020204" pitchFamily="34" charset="0"/>
                        </a:rPr>
                        <a:t>01.10.2024</a:t>
                      </a:r>
                      <a:endParaRPr lang="en-US" sz="1800" dirty="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8614087"/>
                  </a:ext>
                </a:extLst>
              </a:tr>
              <a:tr h="706873">
                <a:tc>
                  <a:txBody>
                    <a:bodyPr/>
                    <a:lstStyle/>
                    <a:p>
                      <a:pPr algn="just" rtl="0" fontAlgn="t">
                        <a:spcBef>
                          <a:spcPts val="0"/>
                        </a:spcBef>
                        <a:spcAft>
                          <a:spcPts val="0"/>
                        </a:spcAft>
                      </a:pPr>
                      <a:r>
                        <a:rPr lang="en-US" sz="1400" b="0" i="0" u="none" strike="noStrike">
                          <a:solidFill>
                            <a:srgbClr val="000000"/>
                          </a:solidFill>
                          <a:effectLst/>
                          <a:latin typeface="Arial" panose="020B0604020202020204" pitchFamily="34" charset="0"/>
                        </a:rPr>
                        <a:t>Section 194-O - Payment of certain sums by e-commerce operator to e-commerce participant</a:t>
                      </a:r>
                      <a:endParaRPr lang="en-US" sz="1800">
                        <a:effectLst/>
                      </a:endParaRPr>
                    </a:p>
                    <a:p>
                      <a:pPr algn="just" fontAlgn="t"/>
                      <a:br>
                        <a:rPr lang="en-US" sz="1800">
                          <a:effectLst/>
                        </a:rPr>
                      </a:br>
                      <a:endParaRPr lang="en-US" sz="180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en-US" sz="1400" b="0" i="0" u="none" strike="noStrike">
                          <a:solidFill>
                            <a:srgbClr val="000000"/>
                          </a:solidFill>
                          <a:effectLst/>
                          <a:latin typeface="Arial" panose="020B0604020202020204" pitchFamily="34" charset="0"/>
                        </a:rPr>
                        <a:t>1%</a:t>
                      </a:r>
                      <a:endParaRPr lang="en-US" sz="180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en-US" sz="1400" b="0" i="0" u="none" strike="noStrike" dirty="0">
                          <a:solidFill>
                            <a:srgbClr val="000000"/>
                          </a:solidFill>
                          <a:effectLst/>
                          <a:latin typeface="Arial" panose="020B0604020202020204" pitchFamily="34" charset="0"/>
                        </a:rPr>
                        <a:t>0.1%</a:t>
                      </a:r>
                      <a:endParaRPr lang="en-US" sz="1800" dirty="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fontAlgn="t">
                        <a:spcBef>
                          <a:spcPts val="0"/>
                        </a:spcBef>
                        <a:spcAft>
                          <a:spcPts val="0"/>
                        </a:spcAft>
                      </a:pPr>
                      <a:r>
                        <a:rPr lang="en-US" sz="1400" b="0" i="0" u="none" strike="noStrike" dirty="0">
                          <a:solidFill>
                            <a:srgbClr val="000000"/>
                          </a:solidFill>
                          <a:effectLst/>
                          <a:latin typeface="Arial" panose="020B0604020202020204" pitchFamily="34" charset="0"/>
                        </a:rPr>
                        <a:t>01.10.2024</a:t>
                      </a:r>
                      <a:endParaRPr lang="en-US" sz="1800" dirty="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6242498"/>
                  </a:ext>
                </a:extLst>
              </a:tr>
              <a:tr h="842494">
                <a:tc>
                  <a:txBody>
                    <a:bodyPr/>
                    <a:lstStyle/>
                    <a:p>
                      <a:pPr algn="just" rtl="0" fontAlgn="t">
                        <a:spcBef>
                          <a:spcPts val="0"/>
                        </a:spcBef>
                        <a:spcAft>
                          <a:spcPts val="0"/>
                        </a:spcAft>
                      </a:pPr>
                      <a:r>
                        <a:rPr lang="en-US" sz="1400" b="0" i="0" u="none" strike="noStrike" dirty="0">
                          <a:solidFill>
                            <a:srgbClr val="000000"/>
                          </a:solidFill>
                          <a:effectLst/>
                          <a:latin typeface="Arial" panose="020B0604020202020204" pitchFamily="34" charset="0"/>
                        </a:rPr>
                        <a:t>Section 194F relating to payments on account of repurchase of units by Mutual Fund or Unit Trust of India</a:t>
                      </a:r>
                      <a:endParaRPr lang="en-US" sz="1800" dirty="0">
                        <a:effectLst/>
                      </a:endParaRPr>
                    </a:p>
                    <a:p>
                      <a:pPr algn="just" fontAlgn="t"/>
                      <a:br>
                        <a:rPr lang="en-US" sz="1800" dirty="0">
                          <a:effectLst/>
                        </a:rPr>
                      </a:br>
                      <a:endParaRPr lang="en-US" sz="1800" dirty="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rtl="0" fontAlgn="t">
                        <a:spcBef>
                          <a:spcPts val="0"/>
                        </a:spcBef>
                        <a:spcAft>
                          <a:spcPts val="0"/>
                        </a:spcAft>
                      </a:pPr>
                      <a:r>
                        <a:rPr lang="en-US" sz="1400" b="0" i="0" u="none" strike="noStrike" dirty="0">
                          <a:solidFill>
                            <a:srgbClr val="000000"/>
                          </a:solidFill>
                          <a:effectLst/>
                          <a:latin typeface="Arial" panose="020B0604020202020204" pitchFamily="34" charset="0"/>
                        </a:rPr>
                        <a:t>Proposed to be omitted</a:t>
                      </a:r>
                      <a:endParaRPr lang="en-US" sz="1800" dirty="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just" rtl="0" fontAlgn="t">
                        <a:spcBef>
                          <a:spcPts val="0"/>
                        </a:spcBef>
                        <a:spcAft>
                          <a:spcPts val="0"/>
                        </a:spcAft>
                      </a:pPr>
                      <a:r>
                        <a:rPr lang="en-US" sz="1400" b="0" i="0" u="none" strike="noStrike" dirty="0">
                          <a:solidFill>
                            <a:srgbClr val="000000"/>
                          </a:solidFill>
                          <a:effectLst/>
                          <a:latin typeface="Arial" panose="020B0604020202020204" pitchFamily="34" charset="0"/>
                        </a:rPr>
                        <a:t>01.10.2024</a:t>
                      </a:r>
                      <a:endParaRPr lang="en-US" sz="1800" dirty="0">
                        <a:effectLst/>
                      </a:endParaRPr>
                    </a:p>
                  </a:txBody>
                  <a:tcPr marL="35831" marR="35831" marT="35831" marB="3583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8561503"/>
                  </a:ext>
                </a:extLst>
              </a:tr>
            </a:tbl>
          </a:graphicData>
        </a:graphic>
      </p:graphicFrame>
      <p:sp>
        <p:nvSpPr>
          <p:cNvPr id="8" name="Rectangle 1">
            <a:extLst>
              <a:ext uri="{FF2B5EF4-FFF2-40B4-BE49-F238E27FC236}">
                <a16:creationId xmlns:a16="http://schemas.microsoft.com/office/drawing/2014/main" id="{E2F6A8F9-931E-4CB3-8C14-2B3897905AFC}"/>
              </a:ext>
            </a:extLst>
          </p:cNvPr>
          <p:cNvSpPr>
            <a:spLocks noChangeArrowheads="1"/>
          </p:cNvSpPr>
          <p:nvPr/>
        </p:nvSpPr>
        <p:spPr bwMode="auto">
          <a:xfrm>
            <a:off x="-2959520" y="1812925"/>
            <a:ext cx="3115004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048732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175E2-5457-4A32-8F6D-CCCE86FA46C3}"/>
              </a:ext>
            </a:extLst>
          </p:cNvPr>
          <p:cNvSpPr>
            <a:spLocks noGrp="1"/>
          </p:cNvSpPr>
          <p:nvPr>
            <p:ph type="title"/>
          </p:nvPr>
        </p:nvSpPr>
        <p:spPr>
          <a:xfrm>
            <a:off x="838200" y="315278"/>
            <a:ext cx="10515600" cy="810138"/>
          </a:xfrm>
        </p:spPr>
        <p:txBody>
          <a:bodyPr>
            <a:normAutofit fontScale="90000"/>
          </a:bodyPr>
          <a:lstStyle/>
          <a:p>
            <a:pPr rtl="0">
              <a:spcBef>
                <a:spcPts val="0"/>
              </a:spcBef>
              <a:spcAft>
                <a:spcPts val="0"/>
              </a:spcAft>
            </a:pPr>
            <a:br>
              <a:rPr lang="en-US" sz="1800" b="1" i="0" u="none" strike="noStrike" dirty="0">
                <a:solidFill>
                  <a:srgbClr val="000000"/>
                </a:solidFill>
                <a:effectLst/>
                <a:latin typeface="Arial" panose="020B0604020202020204" pitchFamily="34" charset="0"/>
              </a:rPr>
            </a:br>
            <a:br>
              <a:rPr lang="en-US" sz="1800" b="1" i="0" u="none" strike="noStrike" dirty="0">
                <a:solidFill>
                  <a:srgbClr val="000000"/>
                </a:solidFill>
                <a:effectLst/>
                <a:latin typeface="Arial" panose="020B0604020202020204" pitchFamily="34" charset="0"/>
              </a:rPr>
            </a:br>
            <a:br>
              <a:rPr lang="en-US" sz="1800" b="1" i="0" u="none" strike="noStrike" dirty="0">
                <a:solidFill>
                  <a:srgbClr val="000000"/>
                </a:solidFill>
                <a:effectLst/>
                <a:latin typeface="Arial" panose="020B0604020202020204" pitchFamily="34" charset="0"/>
              </a:rPr>
            </a:br>
            <a:r>
              <a:rPr lang="en-US" sz="1800" b="1" i="0" u="none" strike="noStrike" dirty="0">
                <a:solidFill>
                  <a:srgbClr val="000000"/>
                </a:solidFill>
                <a:effectLst/>
                <a:latin typeface="Arial" panose="020B0604020202020204" pitchFamily="34" charset="0"/>
              </a:rPr>
              <a:t>TDS On of remuneration, interest  to Partners. New section 194 -T from 1-4-2025</a:t>
            </a:r>
            <a:br>
              <a:rPr lang="en-US" b="0" dirty="0">
                <a:effectLst/>
              </a:rPr>
            </a:br>
            <a:br>
              <a:rPr lang="en-US" dirty="0"/>
            </a:br>
            <a:endParaRPr lang="en-US" dirty="0"/>
          </a:p>
        </p:txBody>
      </p:sp>
      <p:sp>
        <p:nvSpPr>
          <p:cNvPr id="3" name="Content Placeholder 2">
            <a:extLst>
              <a:ext uri="{FF2B5EF4-FFF2-40B4-BE49-F238E27FC236}">
                <a16:creationId xmlns:a16="http://schemas.microsoft.com/office/drawing/2014/main" id="{B4F9DEDE-834E-413F-B65C-C5448491889A}"/>
              </a:ext>
            </a:extLst>
          </p:cNvPr>
          <p:cNvSpPr>
            <a:spLocks noGrp="1"/>
          </p:cNvSpPr>
          <p:nvPr>
            <p:ph idx="1"/>
          </p:nvPr>
        </p:nvSpPr>
        <p:spPr>
          <a:xfrm>
            <a:off x="838200" y="1491176"/>
            <a:ext cx="10515600" cy="4842461"/>
          </a:xfrm>
        </p:spPr>
        <p:style>
          <a:lnRef idx="2">
            <a:schemeClr val="dk1"/>
          </a:lnRef>
          <a:fillRef idx="1">
            <a:schemeClr val="lt1"/>
          </a:fillRef>
          <a:effectRef idx="0">
            <a:schemeClr val="dk1"/>
          </a:effectRef>
          <a:fontRef idx="minor">
            <a:schemeClr val="dk1"/>
          </a:fontRef>
        </p:style>
        <p:txBody>
          <a:bodyPr>
            <a:normAutofit lnSpcReduction="10000"/>
          </a:bodyPr>
          <a:lstStyle/>
          <a:p>
            <a:pPr marL="0" indent="0" algn="just" rtl="0">
              <a:spcBef>
                <a:spcPts val="0"/>
              </a:spcBef>
              <a:spcAft>
                <a:spcPts val="0"/>
              </a:spcAft>
              <a:buNone/>
            </a:pPr>
            <a:r>
              <a:rPr lang="en-US" sz="1800" b="0" i="0" u="none" strike="noStrike" dirty="0">
                <a:solidFill>
                  <a:srgbClr val="000000"/>
                </a:solidFill>
                <a:effectLst/>
                <a:latin typeface="Arial" panose="020B0604020202020204" pitchFamily="34" charset="0"/>
              </a:rPr>
              <a:t>Presently there is no provision for deduction of tax at source (TDS) on payment of salary, remuneration, interest, bonus, or commission to partners by the partnership firm. Hence, it is proposed that a new TDS section 194T may be inserted to bring payments such as salary, remuneration, commission, bonus and interest to any account (including capital account) of the partner of the firm under the purview of TDS for aggregate amounts more than Rs 20,000 in the financial year. Applicable TDS rate will be 10%.</a:t>
            </a:r>
          </a:p>
          <a:p>
            <a:pPr marL="0" indent="0" algn="just" rtl="0">
              <a:spcBef>
                <a:spcPts val="0"/>
              </a:spcBef>
              <a:spcAft>
                <a:spcPts val="0"/>
              </a:spcAft>
              <a:buNone/>
            </a:pPr>
            <a:endParaRPr lang="en-US" sz="1800" b="0" i="0" u="none" strike="noStrike" dirty="0">
              <a:solidFill>
                <a:srgbClr val="000000"/>
              </a:solidFill>
              <a:effectLst/>
              <a:latin typeface="Arial" panose="020B0604020202020204" pitchFamily="34" charset="0"/>
            </a:endParaRPr>
          </a:p>
          <a:p>
            <a:pPr marL="0" indent="0" algn="just" rtl="0">
              <a:spcBef>
                <a:spcPts val="0"/>
              </a:spcBef>
              <a:spcAft>
                <a:spcPts val="0"/>
              </a:spcAft>
              <a:buNone/>
            </a:pPr>
            <a:r>
              <a:rPr lang="en-US" sz="1800" b="0" i="0" u="none" strike="noStrike" dirty="0">
                <a:solidFill>
                  <a:srgbClr val="000000"/>
                </a:solidFill>
                <a:effectLst/>
                <a:latin typeface="Arial" panose="020B0604020202020204" pitchFamily="34" charset="0"/>
              </a:rPr>
              <a:t>“194T. (1) Any person, being a firm, responsible for paying any sum in the nature of </a:t>
            </a:r>
            <a:r>
              <a:rPr lang="en-US" sz="1800" b="1" i="0" u="none" strike="noStrike" dirty="0">
                <a:solidFill>
                  <a:srgbClr val="000000"/>
                </a:solidFill>
                <a:effectLst/>
                <a:latin typeface="Arial" panose="020B0604020202020204" pitchFamily="34" charset="0"/>
              </a:rPr>
              <a:t>salary, remuneration, commission, bonus or interest </a:t>
            </a:r>
            <a:r>
              <a:rPr lang="en-US" sz="1800" b="0" i="0" u="none" strike="noStrike" dirty="0">
                <a:solidFill>
                  <a:srgbClr val="000000"/>
                </a:solidFill>
                <a:effectLst/>
                <a:latin typeface="Arial" panose="020B0604020202020204" pitchFamily="34" charset="0"/>
              </a:rPr>
              <a:t>to a partner of the firm, shall, at the time of credit of such sum to the account of the partner (including the capital account) or at the time of payment thereof, whichever is earlier shall, deduct income-tax thereon @10% .</a:t>
            </a:r>
          </a:p>
          <a:p>
            <a:pPr marL="0" indent="0" algn="just" rtl="0">
              <a:spcBef>
                <a:spcPts val="0"/>
              </a:spcBef>
              <a:spcAft>
                <a:spcPts val="0"/>
              </a:spcAft>
              <a:buNone/>
            </a:pPr>
            <a:endParaRPr lang="en-US" sz="1800" b="0" i="0" u="none" strike="noStrike" dirty="0">
              <a:solidFill>
                <a:srgbClr val="000000"/>
              </a:solidFill>
              <a:effectLst/>
              <a:latin typeface="Arial" panose="020B0604020202020204" pitchFamily="34" charset="0"/>
            </a:endParaRPr>
          </a:p>
          <a:p>
            <a:pPr marL="0" indent="0" algn="just" rtl="0">
              <a:spcBef>
                <a:spcPts val="0"/>
              </a:spcBef>
              <a:spcAft>
                <a:spcPts val="0"/>
              </a:spcAft>
              <a:buNone/>
            </a:pPr>
            <a:r>
              <a:rPr lang="en-US" sz="1800" b="0" i="0" u="none" strike="noStrike" dirty="0">
                <a:solidFill>
                  <a:srgbClr val="000000"/>
                </a:solidFill>
                <a:effectLst/>
                <a:latin typeface="Arial" panose="020B0604020202020204" pitchFamily="34" charset="0"/>
              </a:rPr>
              <a:t>(2) No deduction shall be made under sub-section (1) where such sum or the aggregate of such sums credited or paid or </a:t>
            </a:r>
            <a:r>
              <a:rPr lang="en-US" sz="1800" b="1" i="0" u="none" strike="noStrike" dirty="0">
                <a:solidFill>
                  <a:srgbClr val="000000"/>
                </a:solidFill>
                <a:effectLst/>
                <a:latin typeface="Arial" panose="020B0604020202020204" pitchFamily="34" charset="0"/>
              </a:rPr>
              <a:t>likely </a:t>
            </a:r>
            <a:r>
              <a:rPr lang="en-US" sz="1800" b="0" i="0" u="none" strike="noStrike" dirty="0">
                <a:solidFill>
                  <a:srgbClr val="000000"/>
                </a:solidFill>
                <a:effectLst/>
                <a:latin typeface="Arial" panose="020B0604020202020204" pitchFamily="34" charset="0"/>
              </a:rPr>
              <a:t>to be credited or paid to the partner of the firm does not exceed Rs.20000 during the financial year.”.</a:t>
            </a:r>
          </a:p>
          <a:p>
            <a:pPr marL="0" indent="0" algn="just" rtl="0">
              <a:spcBef>
                <a:spcPts val="0"/>
              </a:spcBef>
              <a:spcAft>
                <a:spcPts val="0"/>
              </a:spcAft>
              <a:buNone/>
            </a:pPr>
            <a:endParaRPr lang="en-US" b="0" dirty="0">
              <a:effectLst/>
            </a:endParaRPr>
          </a:p>
          <a:p>
            <a:pPr marL="0" indent="0" algn="just" rtl="0">
              <a:spcBef>
                <a:spcPts val="0"/>
              </a:spcBef>
              <a:spcAft>
                <a:spcPts val="0"/>
              </a:spcAft>
              <a:buNone/>
            </a:pPr>
            <a:r>
              <a:rPr lang="en-US" b="0" dirty="0">
                <a:effectLst/>
              </a:rPr>
              <a:t> New section inserted with effect from the </a:t>
            </a:r>
            <a:r>
              <a:rPr lang="en-US" b="1" dirty="0">
                <a:effectLst/>
              </a:rPr>
              <a:t>1st day of April, 2025</a:t>
            </a:r>
          </a:p>
          <a:p>
            <a:pPr marL="0" indent="0">
              <a:buNone/>
            </a:pPr>
            <a:br>
              <a:rPr lang="en-US" dirty="0"/>
            </a:br>
            <a:endParaRPr lang="en-US" dirty="0"/>
          </a:p>
        </p:txBody>
      </p:sp>
    </p:spTree>
    <p:extLst>
      <p:ext uri="{BB962C8B-B14F-4D97-AF65-F5344CB8AC3E}">
        <p14:creationId xmlns:p14="http://schemas.microsoft.com/office/powerpoint/2010/main" val="40191962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FF96B-F5D4-4EBB-883F-F6E8A1335989}"/>
              </a:ext>
            </a:extLst>
          </p:cNvPr>
          <p:cNvSpPr>
            <a:spLocks noGrp="1"/>
          </p:cNvSpPr>
          <p:nvPr>
            <p:ph type="title"/>
          </p:nvPr>
        </p:nvSpPr>
        <p:spPr/>
        <p:txBody>
          <a:bodyPr/>
          <a:lstStyle/>
          <a:p>
            <a:r>
              <a:rPr lang="en-US" dirty="0"/>
              <a:t>TCS under sub-section (1F) of section 206C on notified goods</a:t>
            </a:r>
            <a:br>
              <a:rPr lang="en-US" dirty="0"/>
            </a:br>
            <a:endParaRPr lang="en-US" dirty="0"/>
          </a:p>
        </p:txBody>
      </p:sp>
      <p:sp>
        <p:nvSpPr>
          <p:cNvPr id="3" name="Content Placeholder 2">
            <a:extLst>
              <a:ext uri="{FF2B5EF4-FFF2-40B4-BE49-F238E27FC236}">
                <a16:creationId xmlns:a16="http://schemas.microsoft.com/office/drawing/2014/main" id="{A1F33FE0-6287-4939-9EEB-61C46FC5EC8A}"/>
              </a:ext>
            </a:extLst>
          </p:cNvPr>
          <p:cNvSpPr>
            <a:spLocks noGrp="1"/>
          </p:cNvSpPr>
          <p:nvPr>
            <p:ph idx="1"/>
          </p:nvPr>
        </p:nvSpPr>
        <p:spPr/>
        <p:txBody>
          <a:bodyPr/>
          <a:lstStyle/>
          <a:p>
            <a:pPr marL="0" indent="0" algn="just">
              <a:buNone/>
            </a:pPr>
            <a:r>
              <a:rPr lang="en-US" dirty="0"/>
              <a:t>Sub-section (1F) of section 206C provides that every person, being a seller, who receives any amount as consideration for sale of a </a:t>
            </a:r>
            <a:r>
              <a:rPr lang="en-US" b="1" dirty="0"/>
              <a:t>motor vehicle </a:t>
            </a:r>
            <a:r>
              <a:rPr lang="en-US" dirty="0"/>
              <a:t>of the value exceeding 10 lakh rupees, shall, at the time of receipt of such amount, collect from the buyer, a sum equal to 1% of the sale consideration as income-tax. </a:t>
            </a:r>
          </a:p>
          <a:p>
            <a:pPr marL="0" indent="0" algn="just">
              <a:buNone/>
            </a:pPr>
            <a:r>
              <a:rPr lang="en-US" dirty="0"/>
              <a:t>It has been seen that there has been an increase in expenditure on </a:t>
            </a:r>
            <a:r>
              <a:rPr lang="en-US" b="1" dirty="0"/>
              <a:t>luxury goods</a:t>
            </a:r>
            <a:r>
              <a:rPr lang="en-US" dirty="0"/>
              <a:t> by high net worth persons. For proper tracking of such expenses and in order to widen and deepen the tax net, it is proposed to amend sub-section (1F) of section 206C to also levy TCS on any other goods of value exceeding 10 lakh rupees, as may be notified by the Central Government in this behalf. Such goods would be in the nature of luxury goods. </a:t>
            </a:r>
          </a:p>
          <a:p>
            <a:pPr marL="0" indent="0" algn="just">
              <a:buNone/>
            </a:pPr>
            <a:r>
              <a:rPr lang="en-US" b="1" dirty="0"/>
              <a:t>With effect from the 1st day of January, 2025.</a:t>
            </a:r>
          </a:p>
          <a:p>
            <a:pPr marL="0" indent="0">
              <a:buNone/>
            </a:pPr>
            <a:endParaRPr lang="en-US" dirty="0"/>
          </a:p>
        </p:txBody>
      </p:sp>
    </p:spTree>
    <p:extLst>
      <p:ext uri="{BB962C8B-B14F-4D97-AF65-F5344CB8AC3E}">
        <p14:creationId xmlns:p14="http://schemas.microsoft.com/office/powerpoint/2010/main" val="748174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9EE78-233C-4572-B089-45A0976EFEAD}"/>
              </a:ext>
            </a:extLst>
          </p:cNvPr>
          <p:cNvSpPr>
            <a:spLocks noGrp="1"/>
          </p:cNvSpPr>
          <p:nvPr>
            <p:ph type="title"/>
          </p:nvPr>
        </p:nvSpPr>
        <p:spPr>
          <a:xfrm>
            <a:off x="838200" y="365127"/>
            <a:ext cx="10515600" cy="2040448"/>
          </a:xfrm>
        </p:spPr>
        <p:txBody>
          <a:bodyPr>
            <a:normAutofit fontScale="90000"/>
          </a:bodyPr>
          <a:lstStyle/>
          <a:p>
            <a:pPr algn="ctr">
              <a:spcBef>
                <a:spcPts val="0"/>
              </a:spcBef>
            </a:pPr>
            <a:br>
              <a:rPr lang="en-US" sz="1800" b="1" i="0" u="none" strike="noStrike" dirty="0">
                <a:solidFill>
                  <a:srgbClr val="000000"/>
                </a:solidFill>
                <a:effectLst/>
                <a:latin typeface="Arial" panose="020B0604020202020204" pitchFamily="34" charset="0"/>
              </a:rPr>
            </a:br>
            <a:br>
              <a:rPr lang="en-US" sz="1800" b="1" i="0" u="none" strike="noStrike" dirty="0">
                <a:solidFill>
                  <a:srgbClr val="000000"/>
                </a:solidFill>
                <a:effectLst/>
                <a:latin typeface="Arial" panose="020B0604020202020204" pitchFamily="34" charset="0"/>
              </a:rPr>
            </a:br>
            <a:br>
              <a:rPr lang="en-US" sz="1800" b="1" i="0" u="none" strike="noStrike" dirty="0">
                <a:solidFill>
                  <a:srgbClr val="000000"/>
                </a:solidFill>
                <a:effectLst/>
                <a:latin typeface="Arial" panose="020B0604020202020204" pitchFamily="34" charset="0"/>
              </a:rPr>
            </a:br>
            <a:br>
              <a:rPr lang="en-US" sz="1800" b="1" i="0" u="none" strike="noStrike" dirty="0">
                <a:solidFill>
                  <a:srgbClr val="000000"/>
                </a:solidFill>
                <a:effectLst/>
                <a:latin typeface="Arial" panose="020B0604020202020204" pitchFamily="34" charset="0"/>
              </a:rPr>
            </a:br>
            <a:br>
              <a:rPr lang="en-US" sz="1800" b="1" i="0" u="none" strike="noStrike" dirty="0">
                <a:solidFill>
                  <a:srgbClr val="000000"/>
                </a:solidFill>
                <a:effectLst/>
                <a:latin typeface="Arial" panose="020B0604020202020204" pitchFamily="34" charset="0"/>
              </a:rPr>
            </a:br>
            <a:r>
              <a:rPr lang="en-US" sz="1800" b="1" i="0" u="none" strike="noStrike" dirty="0">
                <a:solidFill>
                  <a:srgbClr val="000000"/>
                </a:solidFill>
                <a:effectLst/>
                <a:latin typeface="Arial" panose="020B0604020202020204" pitchFamily="34" charset="0"/>
              </a:rPr>
              <a:t>Amendment of provisions of TDS on sale of immovable property in section 194IA</a:t>
            </a:r>
            <a:br>
              <a:rPr lang="en-US" sz="1800" b="1" i="0" u="none" strike="noStrike" dirty="0">
                <a:solidFill>
                  <a:srgbClr val="000000"/>
                </a:solidFill>
                <a:effectLst/>
                <a:latin typeface="Arial" panose="020B0604020202020204" pitchFamily="34" charset="0"/>
              </a:rPr>
            </a:br>
            <a:br>
              <a:rPr lang="en-US" sz="2200" dirty="0">
                <a:solidFill>
                  <a:srgbClr val="000000"/>
                </a:solidFill>
                <a:latin typeface="Arial" panose="020B0604020202020204" pitchFamily="34" charset="0"/>
              </a:rPr>
            </a:br>
            <a:r>
              <a:rPr lang="en-US" sz="2200" b="0" i="0" u="none" strike="noStrike" dirty="0">
                <a:solidFill>
                  <a:srgbClr val="000000"/>
                </a:solidFill>
                <a:effectLst/>
                <a:latin typeface="Arial" panose="020B0604020202020204" pitchFamily="34" charset="0"/>
              </a:rPr>
              <a:t>amendments will take effect from the </a:t>
            </a:r>
            <a:r>
              <a:rPr lang="en-US" sz="2200" b="1" i="0" u="none" strike="noStrike" dirty="0">
                <a:solidFill>
                  <a:srgbClr val="000000"/>
                </a:solidFill>
                <a:effectLst/>
                <a:latin typeface="Arial" panose="020B0604020202020204" pitchFamily="34" charset="0"/>
              </a:rPr>
              <a:t>1st day of October, 2024.</a:t>
            </a:r>
            <a:br>
              <a:rPr lang="en-US" sz="2200" b="1" i="0" u="none" strike="noStrike" dirty="0">
                <a:solidFill>
                  <a:srgbClr val="000000"/>
                </a:solidFill>
                <a:effectLst/>
                <a:latin typeface="Arial" panose="020B0604020202020204" pitchFamily="34" charset="0"/>
              </a:rPr>
            </a:br>
            <a:br>
              <a:rPr lang="en-US" sz="2200" b="1" i="0" u="none" strike="noStrike" dirty="0">
                <a:solidFill>
                  <a:srgbClr val="000000"/>
                </a:solidFill>
                <a:effectLst/>
                <a:latin typeface="Arial" panose="020B0604020202020204" pitchFamily="34" charset="0"/>
              </a:rPr>
            </a:br>
            <a:r>
              <a:rPr lang="en-US" sz="2200" b="0" i="0" u="none" strike="noStrike" dirty="0">
                <a:solidFill>
                  <a:srgbClr val="000000"/>
                </a:solidFill>
                <a:effectLst/>
                <a:latin typeface="Arial" panose="020B0604020202020204" pitchFamily="34" charset="0"/>
              </a:rPr>
              <a:t>limit of Rs 50 Lakh to be checked per property and not per Payer or per Payee in the case of Joint Property</a:t>
            </a:r>
            <a:br>
              <a:rPr lang="en-US" b="0" dirty="0">
                <a:effectLst/>
              </a:rPr>
            </a:br>
            <a:br>
              <a:rPr lang="en-US" b="0" dirty="0">
                <a:effectLst/>
              </a:rPr>
            </a:br>
            <a:br>
              <a:rPr lang="en-US" dirty="0"/>
            </a:br>
            <a:endParaRPr lang="en-US" dirty="0"/>
          </a:p>
        </p:txBody>
      </p:sp>
      <p:sp>
        <p:nvSpPr>
          <p:cNvPr id="3" name="Content Placeholder 2">
            <a:extLst>
              <a:ext uri="{FF2B5EF4-FFF2-40B4-BE49-F238E27FC236}">
                <a16:creationId xmlns:a16="http://schemas.microsoft.com/office/drawing/2014/main" id="{D5A59C3B-369E-42CE-97F2-D35992966D76}"/>
              </a:ext>
            </a:extLst>
          </p:cNvPr>
          <p:cNvSpPr>
            <a:spLocks noGrp="1"/>
          </p:cNvSpPr>
          <p:nvPr>
            <p:ph idx="1"/>
          </p:nvPr>
        </p:nvSpPr>
        <p:spPr>
          <a:xfrm>
            <a:off x="464234" y="2222695"/>
            <a:ext cx="11100581" cy="4459459"/>
          </a:xfrm>
        </p:spPr>
        <p:style>
          <a:lnRef idx="2">
            <a:schemeClr val="accent2"/>
          </a:lnRef>
          <a:fillRef idx="1">
            <a:schemeClr val="lt1"/>
          </a:fillRef>
          <a:effectRef idx="0">
            <a:schemeClr val="accent2"/>
          </a:effectRef>
          <a:fontRef idx="minor">
            <a:schemeClr val="dk1"/>
          </a:fontRef>
        </p:style>
        <p:txBody>
          <a:bodyPr anchor="ctr">
            <a:normAutofit/>
          </a:bodyPr>
          <a:lstStyle/>
          <a:p>
            <a:pPr marL="0" indent="0" algn="just" rtl="0">
              <a:spcBef>
                <a:spcPts val="0"/>
              </a:spcBef>
              <a:spcAft>
                <a:spcPts val="0"/>
              </a:spcAft>
              <a:buNone/>
            </a:pPr>
            <a:r>
              <a:rPr lang="en-US" dirty="0"/>
              <a:t>194-IA. (1) Any person, being a transferee, responsible for paying (other than the person referred to in section 194LA) to a resident transferor any sum by way of consideration for transfer of any immovable property (other than agricultural land), shall, at the time of credit of such sum to the account of the transferor or at the time of payment of such sum in cash or by issue of a cheque or draft or by any other mode, whichever is earlier, deduct an amount equal to one per cent of such sum 68[or the stamp duty value of such property, whichever is higher,] as income-tax thereon.</a:t>
            </a:r>
          </a:p>
          <a:p>
            <a:pPr marL="0" indent="0" algn="just" rtl="0">
              <a:spcBef>
                <a:spcPts val="0"/>
              </a:spcBef>
              <a:spcAft>
                <a:spcPts val="0"/>
              </a:spcAft>
              <a:buNone/>
            </a:pPr>
            <a:r>
              <a:rPr lang="en-US" dirty="0"/>
              <a:t>(2) No deduction under sub-section (1) shall be made where the consideration for the transfer of an [immovable property and the stamp duty value of such property, are both, less than Rs. 50 lakh .</a:t>
            </a:r>
          </a:p>
          <a:p>
            <a:pPr marL="0" indent="0" algn="just" rtl="0">
              <a:spcBef>
                <a:spcPts val="0"/>
              </a:spcBef>
              <a:spcAft>
                <a:spcPts val="0"/>
              </a:spcAft>
              <a:buNone/>
            </a:pPr>
            <a:r>
              <a:rPr lang="en-US" dirty="0"/>
              <a:t>“Provided that where there is more than one transferor or transferee in respect of any immovable property, then the consideration shall be the aggregate of the amounts paid or payable by all the transferees to the transferor or all the transferors for transfer of such immovable property.”.</a:t>
            </a:r>
          </a:p>
          <a:p>
            <a:pPr marL="0" indent="0" algn="just" rtl="0">
              <a:spcBef>
                <a:spcPts val="0"/>
              </a:spcBef>
              <a:spcAft>
                <a:spcPts val="0"/>
              </a:spcAft>
              <a:buNone/>
            </a:pPr>
            <a:endParaRPr lang="en-US" dirty="0"/>
          </a:p>
        </p:txBody>
      </p:sp>
    </p:spTree>
    <p:extLst>
      <p:ext uri="{BB962C8B-B14F-4D97-AF65-F5344CB8AC3E}">
        <p14:creationId xmlns:p14="http://schemas.microsoft.com/office/powerpoint/2010/main" val="1233500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F2563-C24D-4475-B1BE-123E277BEFD3}"/>
              </a:ext>
            </a:extLst>
          </p:cNvPr>
          <p:cNvSpPr>
            <a:spLocks noGrp="1"/>
          </p:cNvSpPr>
          <p:nvPr>
            <p:ph type="title"/>
          </p:nvPr>
        </p:nvSpPr>
        <p:spPr>
          <a:xfrm>
            <a:off x="838200" y="365127"/>
            <a:ext cx="10515600" cy="802491"/>
          </a:xfrm>
        </p:spPr>
        <p:txBody>
          <a:bodyPr/>
          <a:lstStyle/>
          <a:p>
            <a:r>
              <a:rPr lang="en-US" dirty="0"/>
              <a:t>Section 194C  and 194J are mutually exclusive</a:t>
            </a:r>
          </a:p>
        </p:txBody>
      </p:sp>
      <p:sp>
        <p:nvSpPr>
          <p:cNvPr id="3" name="Content Placeholder 2">
            <a:extLst>
              <a:ext uri="{FF2B5EF4-FFF2-40B4-BE49-F238E27FC236}">
                <a16:creationId xmlns:a16="http://schemas.microsoft.com/office/drawing/2014/main" id="{F2FE8085-8237-46F9-9ACC-651B2FA5E28D}"/>
              </a:ext>
            </a:extLst>
          </p:cNvPr>
          <p:cNvSpPr>
            <a:spLocks noGrp="1"/>
          </p:cNvSpPr>
          <p:nvPr>
            <p:ph idx="1"/>
          </p:nvPr>
        </p:nvSpPr>
        <p:spPr>
          <a:xfrm>
            <a:off x="838200" y="1308294"/>
            <a:ext cx="10515600" cy="5549705"/>
          </a:xfrm>
        </p:spPr>
        <p:style>
          <a:lnRef idx="2">
            <a:schemeClr val="accent5"/>
          </a:lnRef>
          <a:fillRef idx="1">
            <a:schemeClr val="lt1"/>
          </a:fillRef>
          <a:effectRef idx="0">
            <a:schemeClr val="accent5"/>
          </a:effectRef>
          <a:fontRef idx="minor">
            <a:schemeClr val="dk1"/>
          </a:fontRef>
        </p:style>
        <p:txBody>
          <a:bodyPr>
            <a:normAutofit fontScale="77500" lnSpcReduction="20000"/>
          </a:bodyPr>
          <a:lstStyle/>
          <a:p>
            <a:pPr marL="0" indent="0" algn="just">
              <a:lnSpc>
                <a:spcPct val="160000"/>
              </a:lnSpc>
              <a:buNone/>
            </a:pPr>
            <a:r>
              <a:rPr lang="en-US" sz="2500" dirty="0"/>
              <a:t>Section 194C of the Act provides for TDS on payments to contractors at the rate of 1% when the payment is being made or credit is being given to an individual or HUF and 2% in other cases.</a:t>
            </a:r>
          </a:p>
          <a:p>
            <a:pPr marL="0" indent="0" algn="just">
              <a:lnSpc>
                <a:spcPct val="160000"/>
              </a:lnSpc>
              <a:buNone/>
            </a:pPr>
            <a:r>
              <a:rPr lang="en-US" sz="2500" dirty="0"/>
              <a:t>Section 194J of the Act relates to TDS on fees for professional or technical services wherein the applicable TDS rates are 2% or 10% depending on the nature of payment being made.</a:t>
            </a:r>
          </a:p>
          <a:p>
            <a:pPr marL="0" indent="0" algn="just">
              <a:lnSpc>
                <a:spcPct val="160000"/>
              </a:lnSpc>
              <a:buNone/>
            </a:pPr>
            <a:r>
              <a:rPr lang="en-US" sz="2500" dirty="0"/>
              <a:t>Clause (iv) of the Explanation of section 194C </a:t>
            </a:r>
            <a:r>
              <a:rPr lang="en-US" sz="2500" b="1" dirty="0"/>
              <a:t>defines “work” to </a:t>
            </a:r>
            <a:r>
              <a:rPr lang="en-US" sz="2500" dirty="0"/>
              <a:t>specify which all activities would attract TDS under section 194C. However, there is no explicit exclusion of assessee who are required to deduct tax under section 194J from requirement or ability to deduct tax under section 194C of the Act. Therefore some deductor are deducting tax under section 194C of the Act when in fact they should be deducting tax under section 194J of the Act.</a:t>
            </a:r>
          </a:p>
          <a:p>
            <a:pPr marL="0" indent="0" algn="just">
              <a:lnSpc>
                <a:spcPct val="160000"/>
              </a:lnSpc>
              <a:buNone/>
            </a:pPr>
            <a:r>
              <a:rPr lang="en-US" sz="2500" dirty="0"/>
              <a:t>3. In view of the above, it is proposed to explicitly state that any sum referred to in sub-section (1) of section 194J does not constitute “work” for the purposes of TDS under section 194C.</a:t>
            </a:r>
          </a:p>
          <a:p>
            <a:pPr marL="0" indent="0" algn="just">
              <a:lnSpc>
                <a:spcPct val="160000"/>
              </a:lnSpc>
              <a:buNone/>
            </a:pPr>
            <a:r>
              <a:rPr lang="en-US" sz="2500" dirty="0"/>
              <a:t>4. The amendment will take effect from </a:t>
            </a:r>
            <a:r>
              <a:rPr lang="en-US" sz="2500" b="1" dirty="0"/>
              <a:t>1st day of October 2024.</a:t>
            </a:r>
            <a:endParaRPr lang="en-US" b="1" dirty="0"/>
          </a:p>
        </p:txBody>
      </p:sp>
    </p:spTree>
    <p:extLst>
      <p:ext uri="{BB962C8B-B14F-4D97-AF65-F5344CB8AC3E}">
        <p14:creationId xmlns:p14="http://schemas.microsoft.com/office/powerpoint/2010/main" val="4216761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0" y="0"/>
            <a:ext cx="10363201" cy="2316480"/>
          </a:xfrm>
        </p:spPr>
        <p:style>
          <a:lnRef idx="2">
            <a:schemeClr val="accent1">
              <a:shade val="50000"/>
            </a:schemeClr>
          </a:lnRef>
          <a:fillRef idx="1">
            <a:schemeClr val="accent1"/>
          </a:fillRef>
          <a:effectRef idx="0">
            <a:schemeClr val="accent1"/>
          </a:effectRef>
          <a:fontRef idx="minor">
            <a:schemeClr val="lt1"/>
          </a:fontRef>
        </p:style>
        <p:txBody>
          <a:bodyPr anchor="ctr">
            <a:normAutofit fontScale="90000"/>
          </a:bodyPr>
          <a:lstStyle/>
          <a:p>
            <a:pPr algn="ctr"/>
            <a:br>
              <a:rPr lang="en-US" sz="1034" dirty="0">
                <a:latin typeface="Garamond" pitchFamily="18" charset="0"/>
              </a:rPr>
            </a:br>
            <a:br>
              <a:rPr lang="en-US" sz="1034" dirty="0">
                <a:latin typeface="Garamond" pitchFamily="18" charset="0"/>
              </a:rPr>
            </a:br>
            <a:r>
              <a:rPr lang="en-US" sz="2800" dirty="0">
                <a:solidFill>
                  <a:schemeClr val="tx1"/>
                </a:solidFill>
                <a:latin typeface="Garamond" pitchFamily="18" charset="0"/>
              </a:rPr>
              <a:t>P. P SINGH. </a:t>
            </a:r>
            <a:br>
              <a:rPr lang="en-US" sz="2800" dirty="0">
                <a:solidFill>
                  <a:schemeClr val="tx1"/>
                </a:solidFill>
                <a:latin typeface="Garamond" pitchFamily="18" charset="0"/>
              </a:rPr>
            </a:br>
            <a:r>
              <a:rPr lang="en-US" sz="2800" b="1" dirty="0">
                <a:solidFill>
                  <a:prstClr val="black"/>
                </a:solidFill>
                <a:latin typeface="Garamond" pitchFamily="18" charset="0"/>
              </a:rPr>
              <a:t>LLM, LLB, FCA, CS, GSTCC, B.Sc. (H) </a:t>
            </a:r>
            <a:br>
              <a:rPr lang="en-US" sz="2800" b="1" dirty="0">
                <a:solidFill>
                  <a:prstClr val="black"/>
                </a:solidFill>
                <a:latin typeface="Garamond" pitchFamily="18" charset="0"/>
              </a:rPr>
            </a:br>
            <a:r>
              <a:rPr lang="en-US" sz="2800" dirty="0">
                <a:solidFill>
                  <a:schemeClr val="tx1"/>
                </a:solidFill>
                <a:latin typeface="Garamond" pitchFamily="18" charset="0"/>
              </a:rPr>
              <a:t>Contact No. +91-9711521060, 9871229590</a:t>
            </a:r>
            <a:br>
              <a:rPr lang="en-US" sz="2800" dirty="0">
                <a:solidFill>
                  <a:schemeClr val="tx1"/>
                </a:solidFill>
                <a:latin typeface="Garamond" pitchFamily="18" charset="0"/>
              </a:rPr>
            </a:br>
            <a:r>
              <a:rPr lang="en-US" sz="2800" b="1" dirty="0">
                <a:solidFill>
                  <a:schemeClr val="tx1"/>
                </a:solidFill>
                <a:latin typeface="Garamond" pitchFamily="18" charset="0"/>
                <a:hlinkClick r:id="rId2"/>
              </a:rPr>
              <a:t>cappsingh@gmail.com</a:t>
            </a:r>
            <a:br>
              <a:rPr lang="en-US" sz="2800" dirty="0">
                <a:solidFill>
                  <a:schemeClr val="tx1"/>
                </a:solidFill>
              </a:rPr>
            </a:br>
            <a:br>
              <a:rPr lang="en-US" dirty="0">
                <a:solidFill>
                  <a:schemeClr val="tx1"/>
                </a:solidFill>
                <a:latin typeface="Garamond" pitchFamily="18" charset="0"/>
              </a:rPr>
            </a:br>
            <a:endParaRPr lang="en-IN" sz="1744" dirty="0">
              <a:solidFill>
                <a:schemeClr val="tx1"/>
              </a:solidFill>
            </a:endParaRPr>
          </a:p>
        </p:txBody>
      </p:sp>
      <p:sp>
        <p:nvSpPr>
          <p:cNvPr id="11" name="Text Placeholder 10"/>
          <p:cNvSpPr>
            <a:spLocks noGrp="1"/>
          </p:cNvSpPr>
          <p:nvPr>
            <p:ph type="body" sz="half" idx="2"/>
          </p:nvPr>
        </p:nvSpPr>
        <p:spPr>
          <a:xfrm>
            <a:off x="0" y="2343150"/>
            <a:ext cx="12192000" cy="4514850"/>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pPr marL="294571" indent="-257168" algn="just">
              <a:buFont typeface="Wingdings" panose="05000000000000000000" pitchFamily="2" charset="2"/>
              <a:buChar char="§"/>
            </a:pPr>
            <a:r>
              <a:rPr lang="en-IN" sz="2100" dirty="0">
                <a:solidFill>
                  <a:schemeClr val="tx1"/>
                </a:solidFill>
                <a:latin typeface="+mj-lt"/>
                <a:cs typeface="Arial" pitchFamily="34" charset="0"/>
              </a:rPr>
              <a:t>Post-qualification experience of around 24 years in the field of direct &amp; indirect tax particularly  income tax, GST , service tax and VAT ,sales tax . </a:t>
            </a:r>
          </a:p>
          <a:p>
            <a:pPr marL="294571" indent="-257168" algn="just">
              <a:buFont typeface="Wingdings" panose="05000000000000000000" pitchFamily="2" charset="2"/>
              <a:buChar char="§"/>
            </a:pPr>
            <a:r>
              <a:rPr lang="en-IN" sz="2100" dirty="0">
                <a:solidFill>
                  <a:schemeClr val="tx1"/>
                </a:solidFill>
                <a:latin typeface="+mj-lt"/>
                <a:cs typeface="Arial" pitchFamily="34" charset="0"/>
              </a:rPr>
              <a:t>Experience of handling the  litigation matters and advisory matters  of Direct taxes particularly  income tax  and indirect tax  like GST, service tax, DVAT, CST, Central Excise and other related matters.</a:t>
            </a:r>
            <a:endParaRPr lang="en-US" sz="2100" dirty="0">
              <a:solidFill>
                <a:schemeClr val="tx1"/>
              </a:solidFill>
              <a:latin typeface="+mj-lt"/>
              <a:cs typeface="Arial" pitchFamily="34" charset="0"/>
            </a:endParaRPr>
          </a:p>
          <a:p>
            <a:pPr marL="294571" indent="-257168" algn="just">
              <a:buFont typeface="Wingdings" panose="05000000000000000000" pitchFamily="2" charset="2"/>
              <a:buChar char="§"/>
            </a:pPr>
            <a:r>
              <a:rPr lang="en-IN" sz="2100" dirty="0">
                <a:solidFill>
                  <a:schemeClr val="tx1"/>
                </a:solidFill>
                <a:latin typeface="+mj-lt"/>
                <a:cs typeface="Arial" pitchFamily="34" charset="0"/>
              </a:rPr>
              <a:t>Authored the book  </a:t>
            </a:r>
            <a:r>
              <a:rPr lang="en-IN" sz="2100" b="1" dirty="0">
                <a:solidFill>
                  <a:schemeClr val="tx1"/>
                </a:solidFill>
                <a:latin typeface="+mj-lt"/>
                <a:cs typeface="Arial" pitchFamily="34" charset="0"/>
              </a:rPr>
              <a:t>DNA of GST Audit and Annual return,</a:t>
            </a:r>
            <a:r>
              <a:rPr lang="en-IN" sz="2100" dirty="0">
                <a:solidFill>
                  <a:schemeClr val="tx1"/>
                </a:solidFill>
                <a:latin typeface="+mj-lt"/>
                <a:cs typeface="Arial" pitchFamily="34" charset="0"/>
              </a:rPr>
              <a:t> </a:t>
            </a:r>
            <a:r>
              <a:rPr lang="en-IN" sz="2100" b="1" dirty="0">
                <a:solidFill>
                  <a:schemeClr val="tx1"/>
                </a:solidFill>
                <a:latin typeface="+mj-lt"/>
                <a:cs typeface="Arial" pitchFamily="34" charset="0"/>
              </a:rPr>
              <a:t>The </a:t>
            </a:r>
            <a:r>
              <a:rPr lang="en-IN" sz="2100" b="1" i="1" dirty="0">
                <a:solidFill>
                  <a:schemeClr val="tx1"/>
                </a:solidFill>
                <a:latin typeface="+mj-lt"/>
                <a:cs typeface="Arial" pitchFamily="34" charset="0"/>
              </a:rPr>
              <a:t>DNA of TDS&amp;TCS</a:t>
            </a:r>
            <a:r>
              <a:rPr lang="en-IN" sz="2100" b="1" dirty="0">
                <a:solidFill>
                  <a:schemeClr val="tx1"/>
                </a:solidFill>
                <a:latin typeface="+mj-lt"/>
                <a:cs typeface="Arial" pitchFamily="34" charset="0"/>
              </a:rPr>
              <a:t> (including withholding tax, advance tax ) ,</a:t>
            </a:r>
            <a:r>
              <a:rPr lang="en-IN" sz="2100" dirty="0">
                <a:solidFill>
                  <a:schemeClr val="tx1"/>
                </a:solidFill>
                <a:latin typeface="+mj-lt"/>
                <a:cs typeface="Arial" pitchFamily="34" charset="0"/>
              </a:rPr>
              <a:t>Background material on GST for  empowerment of girl students ICAI, New Delhi   </a:t>
            </a:r>
            <a:endParaRPr lang="en-US" sz="2100" dirty="0">
              <a:solidFill>
                <a:schemeClr val="tx1"/>
              </a:solidFill>
              <a:latin typeface="+mj-lt"/>
              <a:cs typeface="Arial" pitchFamily="34" charset="0"/>
            </a:endParaRPr>
          </a:p>
          <a:p>
            <a:pPr marL="294571" indent="-257168" algn="just">
              <a:buFont typeface="Wingdings" panose="05000000000000000000" pitchFamily="2" charset="2"/>
              <a:buChar char="§"/>
            </a:pPr>
            <a:r>
              <a:rPr lang="en-US" sz="2100" dirty="0">
                <a:solidFill>
                  <a:schemeClr val="tx1"/>
                </a:solidFill>
                <a:latin typeface="+mj-lt"/>
                <a:cs typeface="Arial" pitchFamily="34" charset="0"/>
              </a:rPr>
              <a:t> Guest faculty for certification course  on </a:t>
            </a:r>
            <a:r>
              <a:rPr lang="en-US" sz="2100" b="1" dirty="0">
                <a:solidFill>
                  <a:schemeClr val="tx1"/>
                </a:solidFill>
                <a:latin typeface="+mj-lt"/>
                <a:cs typeface="Arial" pitchFamily="34" charset="0"/>
              </a:rPr>
              <a:t>GST &amp; Certification course on appeal and representation ICAI </a:t>
            </a:r>
            <a:r>
              <a:rPr lang="en-US" sz="2100" dirty="0">
                <a:solidFill>
                  <a:schemeClr val="tx1"/>
                </a:solidFill>
                <a:latin typeface="+mj-lt"/>
                <a:cs typeface="Arial" pitchFamily="34" charset="0"/>
              </a:rPr>
              <a:t>, New Delhi;</a:t>
            </a:r>
          </a:p>
          <a:p>
            <a:pPr marL="294571" indent="-257168" algn="just">
              <a:buFont typeface="Wingdings" panose="05000000000000000000" pitchFamily="2" charset="2"/>
              <a:buChar char="§"/>
            </a:pPr>
            <a:r>
              <a:rPr lang="en-US" sz="2100" dirty="0">
                <a:solidFill>
                  <a:schemeClr val="tx1"/>
                </a:solidFill>
                <a:latin typeface="+mj-lt"/>
                <a:cs typeface="Arial" pitchFamily="34" charset="0"/>
              </a:rPr>
              <a:t>Guest faculty for  on </a:t>
            </a:r>
            <a:r>
              <a:rPr lang="en-US" sz="2100" b="1" dirty="0">
                <a:solidFill>
                  <a:schemeClr val="tx1"/>
                </a:solidFill>
                <a:latin typeface="+mj-lt"/>
                <a:cs typeface="Arial" pitchFamily="34" charset="0"/>
              </a:rPr>
              <a:t>GST </a:t>
            </a:r>
            <a:r>
              <a:rPr lang="en-US" sz="2100" b="1" dirty="0">
                <a:solidFill>
                  <a:schemeClr val="tx1"/>
                </a:solidFill>
              </a:rPr>
              <a:t>CLDP Session,  NIRC</a:t>
            </a:r>
            <a:r>
              <a:rPr lang="en-US" sz="2100" b="1" dirty="0">
                <a:solidFill>
                  <a:schemeClr val="tx1"/>
                </a:solidFill>
                <a:latin typeface="+mj-lt"/>
                <a:cs typeface="Arial" pitchFamily="34" charset="0"/>
              </a:rPr>
              <a:t> ICSI </a:t>
            </a:r>
            <a:r>
              <a:rPr lang="en-US" sz="2100" dirty="0">
                <a:solidFill>
                  <a:schemeClr val="tx1"/>
                </a:solidFill>
                <a:latin typeface="+mj-lt"/>
                <a:cs typeface="Arial" pitchFamily="34" charset="0"/>
              </a:rPr>
              <a:t>, New Delhi;</a:t>
            </a:r>
          </a:p>
          <a:p>
            <a:pPr marL="294571" indent="-257168" algn="just">
              <a:buFont typeface="Wingdings" panose="05000000000000000000" pitchFamily="2" charset="2"/>
              <a:buChar char="§"/>
            </a:pPr>
            <a:r>
              <a:rPr lang="en-US" sz="2100" dirty="0">
                <a:solidFill>
                  <a:schemeClr val="tx1"/>
                </a:solidFill>
              </a:rPr>
              <a:t>Visiting faculty in the </a:t>
            </a:r>
            <a:r>
              <a:rPr lang="en-US" sz="2100" b="1" dirty="0">
                <a:solidFill>
                  <a:schemeClr val="tx1"/>
                </a:solidFill>
              </a:rPr>
              <a:t>National Academy Of Custom, Indirect Tax And Narcotics</a:t>
            </a:r>
            <a:r>
              <a:rPr lang="en-US" sz="2100" dirty="0">
                <a:solidFill>
                  <a:schemeClr val="tx1"/>
                </a:solidFill>
              </a:rPr>
              <a:t> (known as NACIN) Saket, new Delhi. </a:t>
            </a:r>
            <a:endParaRPr lang="en-IN" sz="2100" dirty="0">
              <a:solidFill>
                <a:schemeClr val="tx1"/>
              </a:solidFill>
            </a:endParaRPr>
          </a:p>
          <a:p>
            <a:pPr marL="294571" indent="-257168" algn="just">
              <a:buFont typeface="Wingdings" panose="05000000000000000000" pitchFamily="2" charset="2"/>
              <a:buChar char="§"/>
            </a:pPr>
            <a:r>
              <a:rPr lang="en-US" sz="2100" dirty="0">
                <a:solidFill>
                  <a:schemeClr val="tx1"/>
                </a:solidFill>
                <a:latin typeface="+mj-lt"/>
                <a:cs typeface="Arial" pitchFamily="34" charset="0"/>
              </a:rPr>
              <a:t> </a:t>
            </a:r>
            <a:r>
              <a:rPr lang="en-IN" sz="2100" b="1" dirty="0">
                <a:solidFill>
                  <a:schemeClr val="tx1"/>
                </a:solidFill>
                <a:latin typeface="+mj-lt"/>
                <a:cs typeface="Arial" pitchFamily="34" charset="0"/>
              </a:rPr>
              <a:t>Guest Faculty with Indian Institute of Management(IIM) MDP programme </a:t>
            </a:r>
          </a:p>
          <a:p>
            <a:pPr marL="294571" indent="-257168" algn="just">
              <a:buFont typeface="Wingdings" panose="05000000000000000000" pitchFamily="2" charset="2"/>
              <a:buChar char="§"/>
            </a:pPr>
            <a:r>
              <a:rPr lang="en-IN" sz="2100" dirty="0">
                <a:solidFill>
                  <a:schemeClr val="tx1"/>
                </a:solidFill>
                <a:latin typeface="+mj-lt"/>
                <a:cs typeface="Arial" pitchFamily="34" charset="0"/>
              </a:rPr>
              <a:t>NIFMS, Faridabad(Institute of Minister Finance),.</a:t>
            </a:r>
            <a:endParaRPr lang="en-US" sz="2100" dirty="0">
              <a:solidFill>
                <a:schemeClr val="tx1"/>
              </a:solidFill>
              <a:latin typeface="+mj-lt"/>
              <a:cs typeface="Arial" pitchFamily="34" charset="0"/>
            </a:endParaRPr>
          </a:p>
          <a:p>
            <a:pPr algn="just"/>
            <a:endParaRPr lang="en-US" sz="2200" dirty="0">
              <a:solidFill>
                <a:schemeClr val="tx1"/>
              </a:solidFill>
              <a:latin typeface="+mj-lt"/>
            </a:endParaRPr>
          </a:p>
          <a:p>
            <a:pPr marL="214307" indent="-214307">
              <a:buFont typeface="Wingdings" panose="05000000000000000000" pitchFamily="2" charset="2"/>
              <a:buChar char="§"/>
            </a:pPr>
            <a:endParaRPr lang="en-US" sz="2000" dirty="0">
              <a:solidFill>
                <a:schemeClr val="tx1"/>
              </a:solidFill>
              <a:latin typeface="+mj-lt"/>
            </a:endParaRPr>
          </a:p>
          <a:p>
            <a:endParaRPr lang="en-IN" sz="1294" dirty="0"/>
          </a:p>
        </p:txBody>
      </p:sp>
      <p:pic>
        <p:nvPicPr>
          <p:cNvPr id="12" name="Picture 2" descr="E:\AGM\OFFICE\AGM DOCUMENTS\Photos\P P SINGH.jpg"/>
          <p:cNvPicPr>
            <a:picLocks noGrp="1" noChangeAspect="1" noChangeArrowheads="1"/>
          </p:cNvPicPr>
          <p:nvPr>
            <p:ph idx="1"/>
          </p:nvPr>
        </p:nvPicPr>
        <p:blipFill>
          <a:blip r:embed="rId3" cstate="print"/>
          <a:srcRect/>
          <a:stretch>
            <a:fillRect/>
          </a:stretch>
        </p:blipFill>
        <p:spPr bwMode="auto">
          <a:xfrm>
            <a:off x="10363201" y="26670"/>
            <a:ext cx="1828799" cy="2316480"/>
          </a:xfrm>
          <a:prstGeom prst="rect">
            <a:avLst/>
          </a:prstGeom>
          <a:noFill/>
        </p:spPr>
      </p:pic>
    </p:spTree>
    <p:extLst>
      <p:ext uri="{BB962C8B-B14F-4D97-AF65-F5344CB8AC3E}">
        <p14:creationId xmlns:p14="http://schemas.microsoft.com/office/powerpoint/2010/main" val="921841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CB02C9B-6206-4804-BC87-0B82036B7E5A}"/>
              </a:ext>
            </a:extLst>
          </p:cNvPr>
          <p:cNvSpPr txBox="1"/>
          <p:nvPr/>
        </p:nvSpPr>
        <p:spPr>
          <a:xfrm>
            <a:off x="1871003" y="1994323"/>
            <a:ext cx="8721969" cy="2308324"/>
          </a:xfrm>
          <a:prstGeom prst="rect">
            <a:avLst/>
          </a:prstGeom>
        </p:spPr>
        <p:style>
          <a:lnRef idx="2">
            <a:schemeClr val="accent1"/>
          </a:lnRef>
          <a:fillRef idx="1">
            <a:schemeClr val="lt1"/>
          </a:fillRef>
          <a:effectRef idx="0">
            <a:schemeClr val="accent1"/>
          </a:effectRef>
          <a:fontRef idx="minor">
            <a:schemeClr val="dk1"/>
          </a:fontRef>
        </p:style>
        <p:txBody>
          <a:bodyPr wrap="square" anchor="ctr">
            <a:spAutoFit/>
          </a:bodyPr>
          <a:lstStyle/>
          <a:p>
            <a:pPr algn="just" rtl="0">
              <a:lnSpc>
                <a:spcPct val="200000"/>
              </a:lnSpc>
              <a:spcBef>
                <a:spcPts val="0"/>
              </a:spcBef>
              <a:spcAft>
                <a:spcPts val="0"/>
              </a:spcAft>
            </a:pPr>
            <a:r>
              <a:rPr lang="en-US" sz="1800" b="1" i="0" u="none" strike="noStrike" dirty="0">
                <a:solidFill>
                  <a:srgbClr val="000000"/>
                </a:solidFill>
                <a:effectLst/>
                <a:latin typeface="Arial" panose="020B0604020202020204" pitchFamily="34" charset="0"/>
              </a:rPr>
              <a:t>Interest on late payment of TCS after collection</a:t>
            </a:r>
            <a:r>
              <a:rPr lang="en-US" sz="1800" b="0" i="0" u="none" strike="noStrike" dirty="0">
                <a:solidFill>
                  <a:srgbClr val="000000"/>
                </a:solidFill>
                <a:effectLst/>
                <a:latin typeface="Arial" panose="020B0604020202020204" pitchFamily="34" charset="0"/>
              </a:rPr>
              <a:t> @ 1% </a:t>
            </a:r>
            <a:r>
              <a:rPr lang="en-US" sz="1800" b="0" i="0" u="none" strike="noStrike" dirty="0" err="1">
                <a:solidFill>
                  <a:srgbClr val="000000"/>
                </a:solidFill>
                <a:effectLst/>
                <a:latin typeface="Arial" panose="020B0604020202020204" pitchFamily="34" charset="0"/>
              </a:rPr>
              <a:t>p.m</a:t>
            </a:r>
            <a:r>
              <a:rPr lang="en-US" sz="1800" b="0" i="0" u="none" strike="noStrike" dirty="0">
                <a:solidFill>
                  <a:srgbClr val="000000"/>
                </a:solidFill>
                <a:effectLst/>
                <a:latin typeface="Arial" panose="020B0604020202020204" pitchFamily="34" charset="0"/>
              </a:rPr>
              <a:t> whereas Interest on late payment of TDS after deduction @1.5%  now section 206C amended so as interest on late payment of TCS after collection is also 1.5%  from 01-04-2025.</a:t>
            </a:r>
            <a:endParaRPr lang="en-US" b="0" dirty="0">
              <a:effectLst/>
            </a:endParaRPr>
          </a:p>
          <a:p>
            <a:br>
              <a:rPr lang="en-US" dirty="0"/>
            </a:br>
            <a:endParaRPr lang="en-US" dirty="0"/>
          </a:p>
        </p:txBody>
      </p:sp>
    </p:spTree>
    <p:extLst>
      <p:ext uri="{BB962C8B-B14F-4D97-AF65-F5344CB8AC3E}">
        <p14:creationId xmlns:p14="http://schemas.microsoft.com/office/powerpoint/2010/main" val="30990475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5F427E-348F-4198-B53E-88E976BBA20A}"/>
              </a:ext>
            </a:extLst>
          </p:cNvPr>
          <p:cNvSpPr txBox="1"/>
          <p:nvPr/>
        </p:nvSpPr>
        <p:spPr>
          <a:xfrm>
            <a:off x="1080867" y="220962"/>
            <a:ext cx="10030265" cy="6186309"/>
          </a:xfrm>
          <a:prstGeom prst="rect">
            <a:avLst/>
          </a:prstGeom>
        </p:spPr>
        <p:style>
          <a:lnRef idx="1">
            <a:schemeClr val="accent6"/>
          </a:lnRef>
          <a:fillRef idx="2">
            <a:schemeClr val="accent6"/>
          </a:fillRef>
          <a:effectRef idx="1">
            <a:schemeClr val="accent6"/>
          </a:effectRef>
          <a:fontRef idx="minor">
            <a:schemeClr val="dk1"/>
          </a:fontRef>
        </p:style>
        <p:txBody>
          <a:bodyPr wrap="square" anchor="ctr">
            <a:spAutoFit/>
          </a:bodyPr>
          <a:lstStyle/>
          <a:p>
            <a:pPr algn="just" rtl="0">
              <a:lnSpc>
                <a:spcPct val="200000"/>
              </a:lnSpc>
              <a:spcBef>
                <a:spcPts val="0"/>
              </a:spcBef>
              <a:spcAft>
                <a:spcPts val="0"/>
              </a:spcAft>
            </a:pPr>
            <a:r>
              <a:rPr lang="en-US" sz="1800" b="1" i="0" u="none" strike="noStrike" dirty="0">
                <a:solidFill>
                  <a:srgbClr val="000000"/>
                </a:solidFill>
                <a:effectLst/>
                <a:latin typeface="Arial" panose="020B0604020202020204" pitchFamily="34" charset="0"/>
              </a:rPr>
              <a:t>Claiming credit for TCS of minor in the hands of parent : </a:t>
            </a:r>
            <a:r>
              <a:rPr lang="en-US" sz="1800" b="0" i="0" u="none" strike="noStrike" dirty="0">
                <a:solidFill>
                  <a:srgbClr val="000000"/>
                </a:solidFill>
                <a:effectLst/>
                <a:latin typeface="Arial" panose="020B0604020202020204" pitchFamily="34" charset="0"/>
              </a:rPr>
              <a:t>there is no provision in the Act for allowing credit of TCS to any other person (e.g. parent) other than the collectee.For example, funds remitted under the Liberalized Remittance Scheme of the Reserve Bank of India may have been remitted in the name of minor and accordingly tax would have been collected under sub-section (1G) of section 206C. However, there is no provision for the parent to claim the same in their tax return. However, to ensure that this provision is not misused, credit of TCS of the minor shall only be allowed where the income of the minor is being clubbed with the parent as under sub-section (1A) of section 64 of the Act which states that in computing the total income of any individual, there shall be included all such income as arises or accrues to his minor child. The amendment will take effect from the 1st day of January, 2025.</a:t>
            </a:r>
            <a:endParaRPr lang="en-US" b="0" dirty="0">
              <a:effectLst/>
            </a:endParaRPr>
          </a:p>
          <a:p>
            <a:br>
              <a:rPr lang="en-US" dirty="0"/>
            </a:br>
            <a:endParaRPr lang="en-US" dirty="0"/>
          </a:p>
        </p:txBody>
      </p:sp>
    </p:spTree>
    <p:extLst>
      <p:ext uri="{BB962C8B-B14F-4D97-AF65-F5344CB8AC3E}">
        <p14:creationId xmlns:p14="http://schemas.microsoft.com/office/powerpoint/2010/main" val="24725318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5532F-B782-45F3-840A-78C73E696E9B}"/>
              </a:ext>
            </a:extLst>
          </p:cNvPr>
          <p:cNvSpPr>
            <a:spLocks noGrp="1"/>
          </p:cNvSpPr>
          <p:nvPr>
            <p:ph type="title"/>
          </p:nvPr>
        </p:nvSpPr>
        <p:spPr>
          <a:xfrm>
            <a:off x="838200" y="365125"/>
            <a:ext cx="10515600" cy="661817"/>
          </a:xfrm>
        </p:spPr>
        <p:txBody>
          <a:bodyPr>
            <a:noAutofit/>
          </a:bodyPr>
          <a:lstStyle/>
          <a:p>
            <a:pPr algn="ctr"/>
            <a:r>
              <a:rPr lang="en-US" sz="3200" b="1" dirty="0"/>
              <a:t>Time limit for correction statement of TDS section 200</a:t>
            </a:r>
          </a:p>
        </p:txBody>
      </p:sp>
      <p:sp>
        <p:nvSpPr>
          <p:cNvPr id="3" name="Content Placeholder 2">
            <a:extLst>
              <a:ext uri="{FF2B5EF4-FFF2-40B4-BE49-F238E27FC236}">
                <a16:creationId xmlns:a16="http://schemas.microsoft.com/office/drawing/2014/main" id="{2036E723-0C9C-482C-A6D2-9ED91E48BF65}"/>
              </a:ext>
            </a:extLst>
          </p:cNvPr>
          <p:cNvSpPr>
            <a:spLocks noGrp="1"/>
          </p:cNvSpPr>
          <p:nvPr>
            <p:ph idx="1"/>
          </p:nvPr>
        </p:nvSpPr>
        <p:spPr>
          <a:xfrm>
            <a:off x="838200" y="1026942"/>
            <a:ext cx="10515600" cy="5570805"/>
          </a:xfrm>
        </p:spPr>
        <p:txBody>
          <a:bodyPr>
            <a:normAutofit fontScale="55000" lnSpcReduction="20000"/>
          </a:bodyPr>
          <a:lstStyle/>
          <a:p>
            <a:pPr marL="0" indent="0">
              <a:lnSpc>
                <a:spcPct val="170000"/>
              </a:lnSpc>
              <a:buNone/>
            </a:pPr>
            <a:r>
              <a:rPr lang="en-US" dirty="0"/>
              <a:t>[(3) Any person deducting any sum on or after the 1st day of April, 2005 in accordance with the foregoing provisions of this Chapter or, as the case may be, any person being an employer referred to in sub-section (1A) of section 192 shall, after paying the tax deducted to the credit of the Central Government within the prescribed time, 81[prepare such statements for such period as may be prescribed] and deliver or cause to be delivered to the prescribed income-tax authority82 or the person </a:t>
            </a:r>
            <a:r>
              <a:rPr lang="en-US" dirty="0" err="1"/>
              <a:t>authorised</a:t>
            </a:r>
            <a:r>
              <a:rPr lang="en-US" dirty="0"/>
              <a:t> by such authority such statement in such form83 and verified in such manner and setting forth such particulars and within such time as may be prescribed:]</a:t>
            </a:r>
          </a:p>
          <a:p>
            <a:pPr marL="0" indent="0">
              <a:lnSpc>
                <a:spcPct val="170000"/>
              </a:lnSpc>
              <a:buNone/>
            </a:pPr>
            <a:r>
              <a:rPr lang="en-US" dirty="0"/>
              <a:t>[Provided that the person may also deliver to the prescribed authority a correction statement for rectification of any mistake or to add, delete or update the information furnished in the statement delivered under this sub-section in such form and verified in such manner as may be specified by the authority.]</a:t>
            </a:r>
          </a:p>
          <a:p>
            <a:pPr marL="0" indent="0">
              <a:lnSpc>
                <a:spcPct val="170000"/>
              </a:lnSpc>
              <a:buNone/>
            </a:pPr>
            <a:r>
              <a:rPr lang="en-US" b="1" i="1" dirty="0"/>
              <a:t>“Provided further that no correction statement shall be delivered after the expiry of 6 years from the end of the financial year in which the statement referred to in sub-section (3) is required to be delivered.” this proviso inserted with effect from the 1st day of April, 2025,</a:t>
            </a:r>
          </a:p>
        </p:txBody>
      </p:sp>
    </p:spTree>
    <p:extLst>
      <p:ext uri="{BB962C8B-B14F-4D97-AF65-F5344CB8AC3E}">
        <p14:creationId xmlns:p14="http://schemas.microsoft.com/office/powerpoint/2010/main" val="2017036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FFE7E47-D695-497E-9D6F-200288B4B21A}"/>
              </a:ext>
            </a:extLst>
          </p:cNvPr>
          <p:cNvSpPr>
            <a:spLocks noGrp="1"/>
          </p:cNvSpPr>
          <p:nvPr>
            <p:ph type="title"/>
          </p:nvPr>
        </p:nvSpPr>
        <p:spPr/>
        <p:style>
          <a:lnRef idx="2">
            <a:schemeClr val="accent5"/>
          </a:lnRef>
          <a:fillRef idx="1">
            <a:schemeClr val="lt1"/>
          </a:fillRef>
          <a:effectRef idx="0">
            <a:schemeClr val="accent5"/>
          </a:effectRef>
          <a:fontRef idx="minor">
            <a:schemeClr val="dk1"/>
          </a:fontRef>
        </p:style>
        <p:txBody>
          <a:bodyPr>
            <a:normAutofit fontScale="90000"/>
          </a:bodyPr>
          <a:lstStyle/>
          <a:p>
            <a:r>
              <a:rPr lang="en-US" dirty="0"/>
              <a:t>Amendment in section 28 – house property income Vs. business income</a:t>
            </a:r>
          </a:p>
        </p:txBody>
      </p:sp>
      <p:sp>
        <p:nvSpPr>
          <p:cNvPr id="6" name="Content Placeholder 5">
            <a:extLst>
              <a:ext uri="{FF2B5EF4-FFF2-40B4-BE49-F238E27FC236}">
                <a16:creationId xmlns:a16="http://schemas.microsoft.com/office/drawing/2014/main" id="{9ED70DE3-1E76-4293-A7C3-E91D35B93E7E}"/>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70000" lnSpcReduction="20000"/>
          </a:bodyPr>
          <a:lstStyle/>
          <a:p>
            <a:pPr marL="0" indent="0" algn="just">
              <a:lnSpc>
                <a:spcPct val="160000"/>
              </a:lnSpc>
              <a:buNone/>
            </a:pPr>
            <a:r>
              <a:rPr lang="en-US" dirty="0"/>
              <a:t>Explanation 3 shall be inserted with effect from the 1st day of April, 2025, namely:––</a:t>
            </a:r>
          </a:p>
          <a:p>
            <a:pPr marL="0" indent="0" algn="just">
              <a:lnSpc>
                <a:spcPct val="160000"/>
              </a:lnSpc>
              <a:buNone/>
            </a:pPr>
            <a:r>
              <a:rPr lang="en-US" dirty="0"/>
              <a:t>‘Explanation 3.––It is hereby clarified that any income from letting out of a residential house or a part of the house by the owner shall not be chargeable under the head “Profits and gains of business or profession” and shall be chargeable under the head “Income from house property”.</a:t>
            </a:r>
          </a:p>
        </p:txBody>
      </p:sp>
      <p:sp>
        <p:nvSpPr>
          <p:cNvPr id="7" name="Text Placeholder 6">
            <a:extLst>
              <a:ext uri="{FF2B5EF4-FFF2-40B4-BE49-F238E27FC236}">
                <a16:creationId xmlns:a16="http://schemas.microsoft.com/office/drawing/2014/main" id="{A0EDD273-47EF-4689-88F9-9886F6B9C1BF}"/>
              </a:ext>
            </a:extLst>
          </p:cNvPr>
          <p:cNvSpPr>
            <a:spLocks noGrp="1"/>
          </p:cNvSpPr>
          <p:nvPr>
            <p:ph type="body" sz="half" idx="2"/>
          </p:nvPr>
        </p:nvSpPr>
        <p:spPr/>
        <p:style>
          <a:lnRef idx="2">
            <a:schemeClr val="dk1"/>
          </a:lnRef>
          <a:fillRef idx="1">
            <a:schemeClr val="lt1"/>
          </a:fillRef>
          <a:effectRef idx="0">
            <a:schemeClr val="dk1"/>
          </a:effectRef>
          <a:fontRef idx="minor">
            <a:schemeClr val="dk1"/>
          </a:fontRef>
        </p:style>
        <p:txBody>
          <a:bodyPr/>
          <a:lstStyle/>
          <a:p>
            <a:r>
              <a:rPr lang="en-US" dirty="0"/>
              <a:t>Residential house property</a:t>
            </a:r>
          </a:p>
          <a:p>
            <a:r>
              <a:rPr lang="en-US" dirty="0"/>
              <a:t>Owner</a:t>
            </a:r>
          </a:p>
          <a:p>
            <a:r>
              <a:rPr lang="en-US" dirty="0"/>
              <a:t>Letting out by owner </a:t>
            </a:r>
          </a:p>
          <a:p>
            <a:r>
              <a:rPr lang="en-US" dirty="0"/>
              <a:t>Taxable under house property only </a:t>
            </a:r>
          </a:p>
          <a:p>
            <a:r>
              <a:rPr lang="en-US" dirty="0"/>
              <a:t>Use by tenant not relevant.</a:t>
            </a:r>
          </a:p>
          <a:p>
            <a:r>
              <a:rPr lang="en-US" dirty="0"/>
              <a:t>Sublet by other than owner may be business income</a:t>
            </a:r>
          </a:p>
          <a:p>
            <a:endParaRPr lang="en-US" dirty="0"/>
          </a:p>
        </p:txBody>
      </p:sp>
    </p:spTree>
    <p:extLst>
      <p:ext uri="{BB962C8B-B14F-4D97-AF65-F5344CB8AC3E}">
        <p14:creationId xmlns:p14="http://schemas.microsoft.com/office/powerpoint/2010/main" val="2186022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37F01-ED79-4D04-A6EB-6660AD4A4B99}"/>
              </a:ext>
            </a:extLst>
          </p:cNvPr>
          <p:cNvSpPr>
            <a:spLocks noGrp="1"/>
          </p:cNvSpPr>
          <p:nvPr>
            <p:ph type="title"/>
          </p:nvPr>
        </p:nvSpPr>
        <p:spPr>
          <a:xfrm>
            <a:off x="839788" y="457199"/>
            <a:ext cx="3932237" cy="3861583"/>
          </a:xfrm>
        </p:spPr>
        <p:style>
          <a:lnRef idx="2">
            <a:schemeClr val="accent1"/>
          </a:lnRef>
          <a:fillRef idx="1">
            <a:schemeClr val="lt1"/>
          </a:fillRef>
          <a:effectRef idx="0">
            <a:schemeClr val="accent1"/>
          </a:effectRef>
          <a:fontRef idx="minor">
            <a:schemeClr val="dk1"/>
          </a:fontRef>
        </p:style>
        <p:txBody>
          <a:bodyPr anchor="ctr">
            <a:normAutofit/>
          </a:bodyPr>
          <a:lstStyle/>
          <a:p>
            <a:pPr algn="just"/>
            <a:r>
              <a:rPr lang="en-US" dirty="0"/>
              <a:t>Deduction limit for employer contribution to pension scheme – enhanced from 10% to 14% of  salary - section 36(1)(</a:t>
            </a:r>
            <a:r>
              <a:rPr lang="en-US" dirty="0" err="1"/>
              <a:t>iva</a:t>
            </a:r>
            <a:r>
              <a:rPr lang="en-US" dirty="0"/>
              <a:t>).</a:t>
            </a:r>
          </a:p>
        </p:txBody>
      </p:sp>
      <p:sp>
        <p:nvSpPr>
          <p:cNvPr id="3" name="Content Placeholder 2">
            <a:extLst>
              <a:ext uri="{FF2B5EF4-FFF2-40B4-BE49-F238E27FC236}">
                <a16:creationId xmlns:a16="http://schemas.microsoft.com/office/drawing/2014/main" id="{0B73E7BA-F703-4AED-BA2D-3C1686B52203}"/>
              </a:ext>
            </a:extLst>
          </p:cNvPr>
          <p:cNvSpPr>
            <a:spLocks noGrp="1"/>
          </p:cNvSpPr>
          <p:nvPr>
            <p:ph idx="1"/>
          </p:nvPr>
        </p:nvSpPr>
        <p:spPr>
          <a:xfrm>
            <a:off x="5183188" y="154745"/>
            <a:ext cx="6788418" cy="6499273"/>
          </a:xfrm>
        </p:spPr>
        <p:style>
          <a:lnRef idx="2">
            <a:schemeClr val="accent5"/>
          </a:lnRef>
          <a:fillRef idx="1">
            <a:schemeClr val="lt1"/>
          </a:fillRef>
          <a:effectRef idx="0">
            <a:schemeClr val="accent5"/>
          </a:effectRef>
          <a:fontRef idx="minor">
            <a:schemeClr val="dk1"/>
          </a:fontRef>
        </p:style>
        <p:txBody>
          <a:bodyPr>
            <a:normAutofit fontScale="62500" lnSpcReduction="20000"/>
          </a:bodyPr>
          <a:lstStyle/>
          <a:p>
            <a:pPr marL="0" indent="0">
              <a:lnSpc>
                <a:spcPct val="170000"/>
              </a:lnSpc>
              <a:buNone/>
            </a:pPr>
            <a:r>
              <a:rPr lang="en-US" dirty="0"/>
              <a:t>36. (1) The deductions provided for in the following clauses shall be allowed in respect of the matters dealt with therein, in computing the income referred to in section 28-</a:t>
            </a:r>
          </a:p>
          <a:p>
            <a:pPr marL="0" indent="0">
              <a:lnSpc>
                <a:spcPct val="170000"/>
              </a:lnSpc>
              <a:buNone/>
            </a:pPr>
            <a:r>
              <a:rPr lang="en-US" dirty="0"/>
              <a:t>…………………………………………….</a:t>
            </a:r>
          </a:p>
          <a:p>
            <a:pPr marL="0" indent="0">
              <a:lnSpc>
                <a:spcPct val="170000"/>
              </a:lnSpc>
              <a:buNone/>
            </a:pPr>
            <a:r>
              <a:rPr lang="en-US" dirty="0"/>
              <a:t>(</a:t>
            </a:r>
            <a:r>
              <a:rPr lang="en-US" dirty="0" err="1"/>
              <a:t>iva</a:t>
            </a:r>
            <a:r>
              <a:rPr lang="en-US" dirty="0"/>
              <a:t>) any sum paid by the assessee as an employer by way of contribution towards a pension scheme, as referred to in section 80CCD, on account of an employee to the extent it does not exceed 14 % ( earlier 10% ) of the salary of the employee in the previous year.</a:t>
            </a:r>
          </a:p>
          <a:p>
            <a:pPr marL="0" indent="0">
              <a:lnSpc>
                <a:spcPct val="170000"/>
              </a:lnSpc>
              <a:buNone/>
            </a:pPr>
            <a:r>
              <a:rPr lang="en-US" dirty="0"/>
              <a:t>Explanation.—For the purposes of this clause, "salary" includes dearness allowance, if the terms of employment so provide, but excludes all other allowances and perquisites;]</a:t>
            </a:r>
          </a:p>
          <a:p>
            <a:pPr marL="0" indent="0">
              <a:lnSpc>
                <a:spcPct val="170000"/>
              </a:lnSpc>
              <a:buNone/>
            </a:pPr>
            <a:endParaRPr lang="en-US" dirty="0"/>
          </a:p>
        </p:txBody>
      </p:sp>
      <p:sp>
        <p:nvSpPr>
          <p:cNvPr id="4" name="Text Placeholder 3">
            <a:extLst>
              <a:ext uri="{FF2B5EF4-FFF2-40B4-BE49-F238E27FC236}">
                <a16:creationId xmlns:a16="http://schemas.microsoft.com/office/drawing/2014/main" id="{E6F2C661-F2C3-41A6-B704-D93A293B5CC2}"/>
              </a:ext>
            </a:extLst>
          </p:cNvPr>
          <p:cNvSpPr>
            <a:spLocks noGrp="1"/>
          </p:cNvSpPr>
          <p:nvPr>
            <p:ph type="body" sz="half" idx="2"/>
          </p:nvPr>
        </p:nvSpPr>
        <p:spPr>
          <a:xfrm>
            <a:off x="839788" y="4178105"/>
            <a:ext cx="3932237" cy="1690882"/>
          </a:xfrm>
        </p:spPr>
        <p:style>
          <a:lnRef idx="2">
            <a:schemeClr val="accent6"/>
          </a:lnRef>
          <a:fillRef idx="1">
            <a:schemeClr val="lt1"/>
          </a:fillRef>
          <a:effectRef idx="0">
            <a:schemeClr val="accent6"/>
          </a:effectRef>
          <a:fontRef idx="minor">
            <a:schemeClr val="dk1"/>
          </a:fontRef>
        </p:style>
        <p:txBody>
          <a:bodyPr anchor="ctr"/>
          <a:lstStyle/>
          <a:p>
            <a:r>
              <a:rPr lang="en-US" dirty="0"/>
              <a:t>With effect from the 1st day of April, 2025.</a:t>
            </a:r>
          </a:p>
        </p:txBody>
      </p:sp>
    </p:spTree>
    <p:extLst>
      <p:ext uri="{BB962C8B-B14F-4D97-AF65-F5344CB8AC3E}">
        <p14:creationId xmlns:p14="http://schemas.microsoft.com/office/powerpoint/2010/main" val="18855951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69F61-1920-4246-928A-8DC70776325A}"/>
              </a:ext>
            </a:extLst>
          </p:cNvPr>
          <p:cNvSpPr>
            <a:spLocks noGrp="1"/>
          </p:cNvSpPr>
          <p:nvPr>
            <p:ph type="title"/>
          </p:nvPr>
        </p:nvSpPr>
        <p:spPr>
          <a:xfrm>
            <a:off x="108268" y="188912"/>
            <a:ext cx="3746281" cy="3482756"/>
          </a:xfrm>
        </p:spPr>
        <p:style>
          <a:lnRef idx="2">
            <a:schemeClr val="accent1"/>
          </a:lnRef>
          <a:fillRef idx="1">
            <a:schemeClr val="lt1"/>
          </a:fillRef>
          <a:effectRef idx="0">
            <a:schemeClr val="accent1"/>
          </a:effectRef>
          <a:fontRef idx="minor">
            <a:schemeClr val="dk1"/>
          </a:fontRef>
        </p:style>
        <p:txBody>
          <a:bodyPr anchor="ctr"/>
          <a:lstStyle/>
          <a:p>
            <a:pPr algn="ctr"/>
            <a:r>
              <a:rPr lang="en-US" dirty="0"/>
              <a:t>Explanation to section 37(1)- new clause (iv)  </a:t>
            </a:r>
          </a:p>
        </p:txBody>
      </p:sp>
      <p:sp>
        <p:nvSpPr>
          <p:cNvPr id="3" name="Content Placeholder 2">
            <a:extLst>
              <a:ext uri="{FF2B5EF4-FFF2-40B4-BE49-F238E27FC236}">
                <a16:creationId xmlns:a16="http://schemas.microsoft.com/office/drawing/2014/main" id="{4B26BA8D-28E4-4F50-AA0A-91A4C6A3E833}"/>
              </a:ext>
            </a:extLst>
          </p:cNvPr>
          <p:cNvSpPr>
            <a:spLocks noGrp="1"/>
          </p:cNvSpPr>
          <p:nvPr>
            <p:ph idx="1"/>
          </p:nvPr>
        </p:nvSpPr>
        <p:spPr>
          <a:xfrm>
            <a:off x="4040505" y="0"/>
            <a:ext cx="7931101" cy="6857999"/>
          </a:xfrm>
        </p:spPr>
        <p:style>
          <a:lnRef idx="2">
            <a:schemeClr val="accent5"/>
          </a:lnRef>
          <a:fillRef idx="1">
            <a:schemeClr val="lt1"/>
          </a:fillRef>
          <a:effectRef idx="0">
            <a:schemeClr val="accent5"/>
          </a:effectRef>
          <a:fontRef idx="minor">
            <a:schemeClr val="dk1"/>
          </a:fontRef>
        </p:style>
        <p:txBody>
          <a:bodyPr anchor="ctr">
            <a:normAutofit/>
          </a:bodyPr>
          <a:lstStyle/>
          <a:p>
            <a:pPr marL="0" indent="0" algn="just">
              <a:lnSpc>
                <a:spcPct val="170000"/>
              </a:lnSpc>
              <a:buNone/>
            </a:pPr>
            <a:r>
              <a:rPr lang="en-US" sz="1600" b="1" dirty="0"/>
              <a:t>Explanation 3</a:t>
            </a:r>
            <a:r>
              <a:rPr lang="en-US" sz="1600" dirty="0"/>
              <a:t>.—For the removal of doubts, it is hereby clarified that the expression </a:t>
            </a:r>
            <a:r>
              <a:rPr lang="en-US" sz="1600" b="1" dirty="0"/>
              <a:t>"expenditure incurred by an assessee for any purpose which is an offence or which is prohibited by law"</a:t>
            </a:r>
            <a:r>
              <a:rPr lang="en-US" sz="1600" dirty="0"/>
              <a:t> under Explanation 1, </a:t>
            </a:r>
            <a:r>
              <a:rPr lang="en-US" sz="1600" b="1" dirty="0"/>
              <a:t>shall include </a:t>
            </a:r>
            <a:r>
              <a:rPr lang="en-US" sz="1600" dirty="0"/>
              <a:t>and shall be deemed to have always included the expenditure incurred by an assessee,—</a:t>
            </a:r>
          </a:p>
          <a:p>
            <a:pPr marL="0" indent="0" algn="just">
              <a:lnSpc>
                <a:spcPct val="170000"/>
              </a:lnSpc>
              <a:buNone/>
            </a:pPr>
            <a:r>
              <a:rPr lang="en-US" sz="1600" dirty="0"/>
              <a:t>(</a:t>
            </a:r>
            <a:r>
              <a:rPr lang="en-US" sz="1600" dirty="0" err="1"/>
              <a:t>i</a:t>
            </a:r>
            <a:r>
              <a:rPr lang="en-US" sz="1600" dirty="0"/>
              <a:t>) for any purpose which is an offence under, or which is prohibited by, any law for the time being in force, in India or outside India; or</a:t>
            </a:r>
          </a:p>
          <a:p>
            <a:pPr marL="0" indent="0" algn="just">
              <a:lnSpc>
                <a:spcPct val="170000"/>
              </a:lnSpc>
              <a:buNone/>
            </a:pPr>
            <a:r>
              <a:rPr lang="en-US" sz="1600" dirty="0"/>
              <a:t>(ii) to provide any benefit or perquisite, in whatever form, to a person, whether or not carrying on a business or exercising a profession, and acceptance of </a:t>
            </a:r>
            <a:r>
              <a:rPr lang="en-US" sz="1600" u="sng" dirty="0"/>
              <a:t>such benefit or perquisite by such person is in violation of any law or rule or regulation or guideline, </a:t>
            </a:r>
            <a:r>
              <a:rPr lang="en-US" sz="1600" dirty="0"/>
              <a:t>as the case may be, for the time being in force, governing the conduct of such person; or</a:t>
            </a:r>
          </a:p>
          <a:p>
            <a:pPr marL="0" indent="0" algn="just">
              <a:lnSpc>
                <a:spcPct val="170000"/>
              </a:lnSpc>
              <a:buNone/>
            </a:pPr>
            <a:r>
              <a:rPr lang="en-US" sz="1600" dirty="0"/>
              <a:t>(iii) </a:t>
            </a:r>
            <a:r>
              <a:rPr lang="en-US" sz="1600" u="sng" dirty="0"/>
              <a:t>to compound an offence under any law</a:t>
            </a:r>
            <a:r>
              <a:rPr lang="en-US" sz="1600" dirty="0"/>
              <a:t> for the time being in force, in India or outside India, or</a:t>
            </a:r>
          </a:p>
          <a:p>
            <a:pPr marL="0" indent="0" algn="just">
              <a:lnSpc>
                <a:spcPct val="170000"/>
              </a:lnSpc>
              <a:buNone/>
            </a:pPr>
            <a:r>
              <a:rPr lang="en-US" sz="1600" b="1" i="1" u="sng" dirty="0"/>
              <a:t>(iv) to settle proceedings initiated in relation to contravention under such law as may be notified by the Central Government in the Official Gazette in this behalf.”.</a:t>
            </a:r>
          </a:p>
        </p:txBody>
      </p:sp>
      <p:sp>
        <p:nvSpPr>
          <p:cNvPr id="4" name="Text Placeholder 3">
            <a:extLst>
              <a:ext uri="{FF2B5EF4-FFF2-40B4-BE49-F238E27FC236}">
                <a16:creationId xmlns:a16="http://schemas.microsoft.com/office/drawing/2014/main" id="{5AB81832-4A97-42A3-88EC-C255EEF5E7E7}"/>
              </a:ext>
            </a:extLst>
          </p:cNvPr>
          <p:cNvSpPr>
            <a:spLocks noGrp="1"/>
          </p:cNvSpPr>
          <p:nvPr>
            <p:ph type="body" sz="half" idx="2"/>
          </p:nvPr>
        </p:nvSpPr>
        <p:spPr>
          <a:xfrm>
            <a:off x="164331" y="4069081"/>
            <a:ext cx="3634154" cy="2322172"/>
          </a:xfrm>
        </p:spPr>
        <p:style>
          <a:lnRef idx="2">
            <a:schemeClr val="accent1"/>
          </a:lnRef>
          <a:fillRef idx="1">
            <a:schemeClr val="lt1"/>
          </a:fillRef>
          <a:effectRef idx="0">
            <a:schemeClr val="accent1"/>
          </a:effectRef>
          <a:fontRef idx="minor">
            <a:schemeClr val="dk1"/>
          </a:fontRef>
        </p:style>
        <p:txBody>
          <a:bodyPr/>
          <a:lstStyle/>
          <a:p>
            <a:r>
              <a:rPr lang="en-US" dirty="0"/>
              <a:t>Exp  for act which is offence</a:t>
            </a:r>
          </a:p>
          <a:p>
            <a:r>
              <a:rPr lang="en-US" dirty="0"/>
              <a:t>Illegal benefit or perquisite</a:t>
            </a:r>
          </a:p>
          <a:p>
            <a:r>
              <a:rPr lang="en-US" dirty="0"/>
              <a:t>Compounding fee under income tax , GST , under other laws, building etc.</a:t>
            </a:r>
          </a:p>
          <a:p>
            <a:r>
              <a:rPr lang="en-US" dirty="0"/>
              <a:t>Settlement fee </a:t>
            </a:r>
          </a:p>
          <a:p>
            <a:endParaRPr lang="en-US" dirty="0"/>
          </a:p>
          <a:p>
            <a:endParaRPr lang="en-US" dirty="0"/>
          </a:p>
          <a:p>
            <a:endParaRPr lang="en-US" dirty="0"/>
          </a:p>
        </p:txBody>
      </p:sp>
    </p:spTree>
    <p:extLst>
      <p:ext uri="{BB962C8B-B14F-4D97-AF65-F5344CB8AC3E}">
        <p14:creationId xmlns:p14="http://schemas.microsoft.com/office/powerpoint/2010/main" val="8017707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F93EE-537A-4974-93BA-BB814D140B67}"/>
              </a:ext>
            </a:extLst>
          </p:cNvPr>
          <p:cNvSpPr>
            <a:spLocks noGrp="1"/>
          </p:cNvSpPr>
          <p:nvPr>
            <p:ph type="title"/>
          </p:nvPr>
        </p:nvSpPr>
        <p:spPr>
          <a:xfrm>
            <a:off x="1223890" y="442675"/>
            <a:ext cx="9017390" cy="640537"/>
          </a:xfrm>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dirty="0"/>
              <a:t>increase in partner remuneration limit – section 40b</a:t>
            </a:r>
          </a:p>
        </p:txBody>
      </p:sp>
      <p:graphicFrame>
        <p:nvGraphicFramePr>
          <p:cNvPr id="5" name="Table 4">
            <a:extLst>
              <a:ext uri="{FF2B5EF4-FFF2-40B4-BE49-F238E27FC236}">
                <a16:creationId xmlns:a16="http://schemas.microsoft.com/office/drawing/2014/main" id="{A3438AE7-FAD0-4369-BB2C-033A1B5BC716}"/>
              </a:ext>
            </a:extLst>
          </p:cNvPr>
          <p:cNvGraphicFramePr>
            <a:graphicFrameLocks noGrp="1"/>
          </p:cNvGraphicFramePr>
          <p:nvPr>
            <p:extLst>
              <p:ext uri="{D42A27DB-BD31-4B8C-83A1-F6EECF244321}">
                <p14:modId xmlns:p14="http://schemas.microsoft.com/office/powerpoint/2010/main" val="119976968"/>
              </p:ext>
            </p:extLst>
          </p:nvPr>
        </p:nvGraphicFramePr>
        <p:xfrm>
          <a:off x="590843" y="2275101"/>
          <a:ext cx="10635175" cy="4099560"/>
        </p:xfrm>
        <a:graphic>
          <a:graphicData uri="http://schemas.openxmlformats.org/drawingml/2006/table">
            <a:tbl>
              <a:tblPr/>
              <a:tblGrid>
                <a:gridCol w="377378">
                  <a:extLst>
                    <a:ext uri="{9D8B030D-6E8A-4147-A177-3AD203B41FA5}">
                      <a16:colId xmlns:a16="http://schemas.microsoft.com/office/drawing/2014/main" val="1603634121"/>
                    </a:ext>
                  </a:extLst>
                </a:gridCol>
                <a:gridCol w="3876692">
                  <a:extLst>
                    <a:ext uri="{9D8B030D-6E8A-4147-A177-3AD203B41FA5}">
                      <a16:colId xmlns:a16="http://schemas.microsoft.com/office/drawing/2014/main" val="3950590770"/>
                    </a:ext>
                  </a:extLst>
                </a:gridCol>
                <a:gridCol w="2127035">
                  <a:extLst>
                    <a:ext uri="{9D8B030D-6E8A-4147-A177-3AD203B41FA5}">
                      <a16:colId xmlns:a16="http://schemas.microsoft.com/office/drawing/2014/main" val="575281287"/>
                    </a:ext>
                  </a:extLst>
                </a:gridCol>
                <a:gridCol w="2127035">
                  <a:extLst>
                    <a:ext uri="{9D8B030D-6E8A-4147-A177-3AD203B41FA5}">
                      <a16:colId xmlns:a16="http://schemas.microsoft.com/office/drawing/2014/main" val="1082550644"/>
                    </a:ext>
                  </a:extLst>
                </a:gridCol>
                <a:gridCol w="2127035">
                  <a:extLst>
                    <a:ext uri="{9D8B030D-6E8A-4147-A177-3AD203B41FA5}">
                      <a16:colId xmlns:a16="http://schemas.microsoft.com/office/drawing/2014/main" val="121559493"/>
                    </a:ext>
                  </a:extLst>
                </a:gridCol>
              </a:tblGrid>
              <a:tr h="0">
                <a:tc>
                  <a:txBody>
                    <a:bodyPr/>
                    <a:lstStyle/>
                    <a:p>
                      <a:pPr fontAlgn="t"/>
                      <a:br>
                        <a:rPr lang="en-US" sz="3600" dirty="0">
                          <a:effectLst/>
                        </a:rPr>
                      </a:br>
                      <a:endParaRPr lang="en-US" sz="36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2000" b="1" i="0" u="none" strike="noStrike" dirty="0">
                          <a:solidFill>
                            <a:srgbClr val="000000"/>
                          </a:solidFill>
                          <a:effectLst/>
                          <a:latin typeface="Arial" panose="020B0604020202020204" pitchFamily="34" charset="0"/>
                        </a:rPr>
                        <a:t>Existing limit</a:t>
                      </a:r>
                      <a:endParaRPr lang="en-US" sz="36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endParaRPr lang="en-US" sz="36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0" fontAlgn="t">
                        <a:spcBef>
                          <a:spcPts val="0"/>
                        </a:spcBef>
                        <a:spcAft>
                          <a:spcPts val="0"/>
                        </a:spcAft>
                      </a:pPr>
                      <a:r>
                        <a:rPr lang="en-US" sz="2000" b="1" i="0" u="none" strike="noStrike" dirty="0">
                          <a:solidFill>
                            <a:srgbClr val="000000"/>
                          </a:solidFill>
                          <a:effectLst/>
                          <a:latin typeface="Arial" panose="020B0604020202020204" pitchFamily="34" charset="0"/>
                        </a:rPr>
                        <a:t>Proposed limit</a:t>
                      </a:r>
                    </a:p>
                    <a:p>
                      <a:pPr fontAlgn="t"/>
                      <a:br>
                        <a:rPr lang="en-US" sz="3600" dirty="0">
                          <a:effectLst/>
                        </a:rPr>
                      </a:br>
                      <a:endParaRPr lang="en-US" sz="36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fontAlgn="t"/>
                      <a:br>
                        <a:rPr lang="en-US" sz="3600" dirty="0">
                          <a:effectLst/>
                        </a:rPr>
                      </a:br>
                      <a:endParaRPr lang="en-US" sz="36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1626373"/>
                  </a:ext>
                </a:extLst>
              </a:tr>
              <a:tr h="0">
                <a:tc>
                  <a:txBody>
                    <a:bodyPr/>
                    <a:lstStyle/>
                    <a:p>
                      <a:pPr rtl="0" fontAlgn="t">
                        <a:spcBef>
                          <a:spcPts val="0"/>
                        </a:spcBef>
                        <a:spcAft>
                          <a:spcPts val="0"/>
                        </a:spcAft>
                      </a:pPr>
                      <a:endParaRPr lang="en-US" sz="36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2000" b="1" i="0" u="none" strike="noStrike" dirty="0">
                          <a:solidFill>
                            <a:srgbClr val="000000"/>
                          </a:solidFill>
                          <a:effectLst/>
                          <a:latin typeface="Arial" panose="020B0604020202020204" pitchFamily="34" charset="0"/>
                        </a:rPr>
                        <a:t>Upto first 3 lakh of book profit </a:t>
                      </a:r>
                      <a:endParaRPr lang="en-US" sz="36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2000" b="1" i="0" u="none" strike="noStrike" dirty="0">
                          <a:solidFill>
                            <a:srgbClr val="000000"/>
                          </a:solidFill>
                          <a:effectLst/>
                          <a:latin typeface="Arial" panose="020B0604020202020204" pitchFamily="34" charset="0"/>
                        </a:rPr>
                        <a:t>Rs. 1.50 lakh or 90% of book profit whichever is higher</a:t>
                      </a:r>
                      <a:endParaRPr lang="en-US" sz="36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2000" b="1" i="0" u="none" strike="noStrike" dirty="0">
                          <a:solidFill>
                            <a:srgbClr val="000000"/>
                          </a:solidFill>
                          <a:effectLst/>
                          <a:latin typeface="Arial" panose="020B0604020202020204" pitchFamily="34" charset="0"/>
                        </a:rPr>
                        <a:t>Upto first 6 lakh of book profit </a:t>
                      </a:r>
                      <a:endParaRPr lang="en-US" sz="36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2000" b="1" i="0" u="none" strike="noStrike" dirty="0">
                          <a:solidFill>
                            <a:srgbClr val="000000"/>
                          </a:solidFill>
                          <a:effectLst/>
                          <a:latin typeface="Arial" panose="020B0604020202020204" pitchFamily="34" charset="0"/>
                        </a:rPr>
                        <a:t>Rs. 3 lakh or 90% of book profit whichever is higher</a:t>
                      </a:r>
                      <a:endParaRPr lang="en-US" sz="36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0716524"/>
                  </a:ext>
                </a:extLst>
              </a:tr>
              <a:tr h="0">
                <a:tc>
                  <a:txBody>
                    <a:bodyPr/>
                    <a:lstStyle/>
                    <a:p>
                      <a:pPr fontAlgn="t"/>
                      <a:br>
                        <a:rPr lang="en-US" sz="3600">
                          <a:effectLst/>
                        </a:rPr>
                      </a:br>
                      <a:endParaRPr lang="en-US" sz="360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2000" b="1" i="0" u="none" strike="noStrike">
                          <a:solidFill>
                            <a:srgbClr val="000000"/>
                          </a:solidFill>
                          <a:effectLst/>
                          <a:latin typeface="Arial" panose="020B0604020202020204" pitchFamily="34" charset="0"/>
                        </a:rPr>
                        <a:t>Balance book profit</a:t>
                      </a:r>
                      <a:endParaRPr lang="en-US" sz="360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2000" b="1" i="0" u="none" strike="noStrike" dirty="0">
                          <a:solidFill>
                            <a:srgbClr val="000000"/>
                          </a:solidFill>
                          <a:effectLst/>
                          <a:latin typeface="Arial" panose="020B0604020202020204" pitchFamily="34" charset="0"/>
                        </a:rPr>
                        <a:t>60%  of balance book profit</a:t>
                      </a:r>
                      <a:endParaRPr lang="en-US" sz="36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2000" b="1" i="0" u="none" strike="noStrike" dirty="0">
                          <a:solidFill>
                            <a:srgbClr val="000000"/>
                          </a:solidFill>
                          <a:effectLst/>
                          <a:latin typeface="Arial" panose="020B0604020202020204" pitchFamily="34" charset="0"/>
                        </a:rPr>
                        <a:t>Balance book profit</a:t>
                      </a:r>
                      <a:endParaRPr lang="en-US" sz="36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2000" b="1" i="0" u="none" strike="noStrike" dirty="0">
                          <a:solidFill>
                            <a:srgbClr val="000000"/>
                          </a:solidFill>
                          <a:effectLst/>
                          <a:latin typeface="Arial" panose="020B0604020202020204" pitchFamily="34" charset="0"/>
                        </a:rPr>
                        <a:t>60%  of balance book profit</a:t>
                      </a:r>
                      <a:endParaRPr lang="en-US" sz="36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6288009"/>
                  </a:ext>
                </a:extLst>
              </a:tr>
            </a:tbl>
          </a:graphicData>
        </a:graphic>
      </p:graphicFrame>
      <p:sp>
        <p:nvSpPr>
          <p:cNvPr id="6" name="Rectangle 1">
            <a:extLst>
              <a:ext uri="{FF2B5EF4-FFF2-40B4-BE49-F238E27FC236}">
                <a16:creationId xmlns:a16="http://schemas.microsoft.com/office/drawing/2014/main" id="{20D9E0C2-7FC4-4696-AE16-E793CE2E74F5}"/>
              </a:ext>
            </a:extLst>
          </p:cNvPr>
          <p:cNvSpPr>
            <a:spLocks noChangeArrowheads="1"/>
          </p:cNvSpPr>
          <p:nvPr/>
        </p:nvSpPr>
        <p:spPr bwMode="auto">
          <a:xfrm>
            <a:off x="3143250" y="28432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2594557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98B2E-4EC5-49D3-AC9B-3EB5920FD8F5}"/>
              </a:ext>
            </a:extLst>
          </p:cNvPr>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nchor="ctr"/>
          <a:lstStyle/>
          <a:p>
            <a:pPr algn="ctr"/>
            <a:r>
              <a:rPr lang="en-US" dirty="0"/>
              <a:t>Changes in Capital gain </a:t>
            </a:r>
          </a:p>
        </p:txBody>
      </p:sp>
      <p:sp>
        <p:nvSpPr>
          <p:cNvPr id="3" name="Content Placeholder 2">
            <a:extLst>
              <a:ext uri="{FF2B5EF4-FFF2-40B4-BE49-F238E27FC236}">
                <a16:creationId xmlns:a16="http://schemas.microsoft.com/office/drawing/2014/main" id="{710D1572-48B2-4A05-9EBF-5F5DCD49A460}"/>
              </a:ext>
            </a:extLst>
          </p:cNvPr>
          <p:cNvSpPr>
            <a:spLocks noGrp="1"/>
          </p:cNvSpPr>
          <p:nvPr>
            <p:ph idx="1"/>
          </p:nvPr>
        </p:nvSpPr>
        <p:spPr>
          <a:xfrm>
            <a:off x="5183188" y="457201"/>
            <a:ext cx="6172200" cy="5403850"/>
          </a:xfrm>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en-US" dirty="0"/>
              <a:t>Classification of capital gain based on holding period of capital assets:</a:t>
            </a:r>
          </a:p>
          <a:p>
            <a:pPr marL="0" indent="0">
              <a:buNone/>
            </a:pPr>
            <a:endParaRPr lang="en-US" dirty="0"/>
          </a:p>
          <a:p>
            <a:pPr marL="0" indent="0">
              <a:buNone/>
            </a:pPr>
            <a:r>
              <a:rPr lang="en-US" dirty="0"/>
              <a:t>Period of  holding for classification into long term or short term </a:t>
            </a:r>
          </a:p>
          <a:p>
            <a:pPr marL="0" indent="0">
              <a:buNone/>
            </a:pPr>
            <a:endParaRPr lang="en-US" dirty="0"/>
          </a:p>
          <a:p>
            <a:pPr marL="0" indent="0">
              <a:buNone/>
            </a:pPr>
            <a:r>
              <a:rPr lang="en-US" dirty="0"/>
              <a:t>Listed assets   -1 year</a:t>
            </a:r>
          </a:p>
          <a:p>
            <a:pPr marL="0" indent="0">
              <a:buNone/>
            </a:pPr>
            <a:endParaRPr lang="en-US" dirty="0"/>
          </a:p>
          <a:p>
            <a:pPr marL="0" indent="0">
              <a:buNone/>
            </a:pPr>
            <a:r>
              <a:rPr lang="en-US" dirty="0"/>
              <a:t>Unlisted assets -24 months( earlier 36months) </a:t>
            </a:r>
          </a:p>
          <a:p>
            <a:pPr marL="0" indent="0">
              <a:buNone/>
            </a:pPr>
            <a:endParaRPr lang="en-US" dirty="0"/>
          </a:p>
        </p:txBody>
      </p:sp>
      <p:sp>
        <p:nvSpPr>
          <p:cNvPr id="4" name="Text Placeholder 3">
            <a:extLst>
              <a:ext uri="{FF2B5EF4-FFF2-40B4-BE49-F238E27FC236}">
                <a16:creationId xmlns:a16="http://schemas.microsoft.com/office/drawing/2014/main" id="{3D064065-CA51-47EB-B7E7-C608FEC427C8}"/>
              </a:ext>
            </a:extLst>
          </p:cNvPr>
          <p:cNvSpPr>
            <a:spLocks noGrp="1"/>
          </p:cNvSpPr>
          <p:nvPr>
            <p:ph type="body" sz="half" idx="2"/>
          </p:nvPr>
        </p:nvSpPr>
        <p:spPr>
          <a:xfrm>
            <a:off x="839788" y="2588455"/>
            <a:ext cx="3932237" cy="3066758"/>
          </a:xfr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2400" dirty="0"/>
              <a:t>Section 2(42A) amended with effect from the 23rd day of July, 2024 </a:t>
            </a:r>
          </a:p>
          <a:p>
            <a:endParaRPr lang="en-US" dirty="0"/>
          </a:p>
          <a:p>
            <a:endParaRPr lang="en-US" dirty="0"/>
          </a:p>
        </p:txBody>
      </p:sp>
    </p:spTree>
    <p:extLst>
      <p:ext uri="{BB962C8B-B14F-4D97-AF65-F5344CB8AC3E}">
        <p14:creationId xmlns:p14="http://schemas.microsoft.com/office/powerpoint/2010/main" val="38380712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95453-1C62-4C38-86F4-4C94CC95340D}"/>
              </a:ext>
            </a:extLst>
          </p:cNvPr>
          <p:cNvSpPr>
            <a:spLocks noGrp="1"/>
          </p:cNvSpPr>
          <p:nvPr>
            <p:ph type="title"/>
          </p:nvPr>
        </p:nvSpPr>
        <p:spPr>
          <a:xfrm>
            <a:off x="136404" y="2328203"/>
            <a:ext cx="2142562" cy="1600200"/>
          </a:xfrm>
        </p:spPr>
        <p:style>
          <a:lnRef idx="1">
            <a:schemeClr val="accent1"/>
          </a:lnRef>
          <a:fillRef idx="2">
            <a:schemeClr val="accent1"/>
          </a:fillRef>
          <a:effectRef idx="1">
            <a:schemeClr val="accent1"/>
          </a:effectRef>
          <a:fontRef idx="minor">
            <a:schemeClr val="dk1"/>
          </a:fontRef>
        </p:style>
        <p:txBody>
          <a:bodyPr anchor="ctr">
            <a:normAutofit fontScale="90000"/>
          </a:bodyPr>
          <a:lstStyle/>
          <a:p>
            <a:pPr algn="ctr"/>
            <a:r>
              <a:rPr lang="en-US" sz="2800" dirty="0"/>
              <a:t>Deemed short term capital gain </a:t>
            </a:r>
            <a:br>
              <a:rPr lang="en-US" sz="2800" dirty="0"/>
            </a:br>
            <a:r>
              <a:rPr lang="en-US" sz="2800" dirty="0"/>
              <a:t>section 55A</a:t>
            </a:r>
          </a:p>
        </p:txBody>
      </p:sp>
      <p:sp>
        <p:nvSpPr>
          <p:cNvPr id="3" name="Content Placeholder 2">
            <a:extLst>
              <a:ext uri="{FF2B5EF4-FFF2-40B4-BE49-F238E27FC236}">
                <a16:creationId xmlns:a16="http://schemas.microsoft.com/office/drawing/2014/main" id="{EC00050F-E732-4128-9B97-3483DF8C9754}"/>
              </a:ext>
            </a:extLst>
          </p:cNvPr>
          <p:cNvSpPr>
            <a:spLocks noGrp="1"/>
          </p:cNvSpPr>
          <p:nvPr>
            <p:ph idx="1"/>
          </p:nvPr>
        </p:nvSpPr>
        <p:spPr>
          <a:xfrm>
            <a:off x="2377440" y="98474"/>
            <a:ext cx="9678156" cy="6527409"/>
          </a:xfrm>
        </p:spPr>
        <p:style>
          <a:lnRef idx="1">
            <a:schemeClr val="accent3"/>
          </a:lnRef>
          <a:fillRef idx="2">
            <a:schemeClr val="accent3"/>
          </a:fillRef>
          <a:effectRef idx="1">
            <a:schemeClr val="accent3"/>
          </a:effectRef>
          <a:fontRef idx="minor">
            <a:schemeClr val="dk1"/>
          </a:fontRef>
        </p:style>
        <p:txBody>
          <a:bodyPr anchor="ctr">
            <a:normAutofit/>
          </a:bodyPr>
          <a:lstStyle/>
          <a:p>
            <a:pPr marL="0" indent="0" algn="just">
              <a:buNone/>
            </a:pPr>
            <a:r>
              <a:rPr lang="en-US" sz="1600" dirty="0"/>
              <a:t>"Notwithstanding anything contained in clause (42A) of section 2 or section 48, where the capital asset—</a:t>
            </a:r>
          </a:p>
          <a:p>
            <a:pPr marL="0" indent="0" algn="just">
              <a:buNone/>
            </a:pPr>
            <a:r>
              <a:rPr lang="en-US" sz="1600" dirty="0"/>
              <a:t>(a) is a unit of a Specified Mutual Fund acquired on or after the 1st day of April, 2023 or a Market Linked Debenture; or</a:t>
            </a:r>
          </a:p>
          <a:p>
            <a:pPr marL="0" indent="0" algn="just">
              <a:buNone/>
            </a:pPr>
            <a:r>
              <a:rPr lang="en-US" sz="1600" dirty="0"/>
              <a:t>(b) is an unlisted bond or an unlisted debenture which is transferred or redeemed or matures on or after the 23rd day of July, 2024, the full value of consideration received or accruing as a result of the transfer or redemption or maturity of such debenture or unit or bond as reduced by—</a:t>
            </a:r>
          </a:p>
          <a:p>
            <a:pPr marL="0" indent="0" algn="just">
              <a:buNone/>
            </a:pPr>
            <a:r>
              <a:rPr lang="en-US" sz="1600" dirty="0"/>
              <a:t>(</a:t>
            </a:r>
            <a:r>
              <a:rPr lang="en-US" sz="1600" dirty="0" err="1"/>
              <a:t>i</a:t>
            </a:r>
            <a:r>
              <a:rPr lang="en-US" sz="1600" dirty="0"/>
              <a:t>) the cost of acquisition of the debenture or unit or bond; and</a:t>
            </a:r>
          </a:p>
          <a:p>
            <a:pPr marL="0" indent="0" algn="just">
              <a:buNone/>
            </a:pPr>
            <a:r>
              <a:rPr lang="en-US" sz="1600" dirty="0"/>
              <a:t>(ii) the expenditure incurred wholly and exclusively in connection with such transfer or redemption or maturity,</a:t>
            </a:r>
          </a:p>
          <a:p>
            <a:pPr marL="0" indent="0" algn="just">
              <a:buNone/>
            </a:pPr>
            <a:r>
              <a:rPr lang="en-US" sz="1600" dirty="0"/>
              <a:t> shall be deemed to be the capital gains arising from the transfer of a short-term capital asset:";</a:t>
            </a:r>
          </a:p>
          <a:p>
            <a:pPr marL="0" indent="0" algn="just">
              <a:buNone/>
            </a:pPr>
            <a:r>
              <a:rPr lang="en-US" sz="1600" dirty="0"/>
              <a:t>(b) in the Explanation, for clause (ii), the following clause shall be substituted </a:t>
            </a:r>
            <a:r>
              <a:rPr lang="en-US" sz="1600" b="1" dirty="0"/>
              <a:t>with effect from the 1st day of April, 2026,</a:t>
            </a:r>
            <a:r>
              <a:rPr lang="en-US" sz="1600" dirty="0"/>
              <a:t> namely:—</a:t>
            </a:r>
          </a:p>
          <a:p>
            <a:pPr marL="0" indent="0" algn="just">
              <a:buNone/>
            </a:pPr>
            <a:r>
              <a:rPr lang="en-US" sz="1600" dirty="0"/>
              <a:t> '(ii) "</a:t>
            </a:r>
            <a:r>
              <a:rPr lang="en-US" sz="1600" b="1" dirty="0"/>
              <a:t>Specified Mutual Fund" </a:t>
            </a:r>
            <a:r>
              <a:rPr lang="en-US" sz="1600" dirty="0"/>
              <a:t>means,—</a:t>
            </a:r>
          </a:p>
          <a:p>
            <a:pPr marL="0" indent="0" algn="just">
              <a:buNone/>
            </a:pPr>
            <a:r>
              <a:rPr lang="en-US" sz="1600" dirty="0"/>
              <a:t>(a) a Mutual Fund by whatever name called, which invests more than 65% of its total proceeds in debt and money market instruments; or</a:t>
            </a:r>
          </a:p>
          <a:p>
            <a:pPr marL="0" indent="0" algn="just">
              <a:buNone/>
            </a:pPr>
            <a:r>
              <a:rPr lang="en-US" sz="1600" dirty="0"/>
              <a:t>(b) a fund which invests 65% or more of its total proceeds in units of a fund referred to in sub-clause (a):</a:t>
            </a:r>
          </a:p>
          <a:p>
            <a:pPr marL="0" indent="0" algn="just">
              <a:buNone/>
            </a:pPr>
            <a:r>
              <a:rPr lang="en-US" sz="1600" dirty="0"/>
              <a:t>Provided that the percentage of investment in debt and money market instruments or in units of a fund, as the case may be, in respect of the Specified Mutual Fund, shall be computed with reference to the annual average of the daily closing figures:</a:t>
            </a:r>
          </a:p>
          <a:p>
            <a:pPr marL="0" indent="0" algn="just">
              <a:buNone/>
            </a:pPr>
            <a:r>
              <a:rPr lang="en-US" sz="1600" dirty="0"/>
              <a:t>Provided further that for the purposes of this clause, "debt and money market instruments" shall include any securities, by whatever name called, classified or regulated as debt and money market instruments by the Securities and Exchange Board of India.'.</a:t>
            </a:r>
          </a:p>
        </p:txBody>
      </p:sp>
    </p:spTree>
    <p:extLst>
      <p:ext uri="{BB962C8B-B14F-4D97-AF65-F5344CB8AC3E}">
        <p14:creationId xmlns:p14="http://schemas.microsoft.com/office/powerpoint/2010/main" val="34761303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4A131-E701-4702-9391-775BE01D1E5E}"/>
              </a:ext>
            </a:extLst>
          </p:cNvPr>
          <p:cNvSpPr>
            <a:spLocks noGrp="1"/>
          </p:cNvSpPr>
          <p:nvPr>
            <p:ph type="title"/>
          </p:nvPr>
        </p:nvSpPr>
        <p:spPr>
          <a:xfrm>
            <a:off x="685043" y="2511083"/>
            <a:ext cx="3932237" cy="1600200"/>
          </a:xfrm>
        </p:spPr>
        <p:txBody>
          <a:bodyPr/>
          <a:lstStyle/>
          <a:p>
            <a:r>
              <a:rPr lang="en-US" dirty="0"/>
              <a:t>Changes in tax rate on short term capital gain </a:t>
            </a:r>
          </a:p>
        </p:txBody>
      </p:sp>
      <p:sp>
        <p:nvSpPr>
          <p:cNvPr id="3" name="Content Placeholder 2">
            <a:extLst>
              <a:ext uri="{FF2B5EF4-FFF2-40B4-BE49-F238E27FC236}">
                <a16:creationId xmlns:a16="http://schemas.microsoft.com/office/drawing/2014/main" id="{6A03A689-2274-4683-94EB-DB2403918E0F}"/>
              </a:ext>
            </a:extLst>
          </p:cNvPr>
          <p:cNvSpPr>
            <a:spLocks noGrp="1"/>
          </p:cNvSpPr>
          <p:nvPr>
            <p:ph idx="1"/>
          </p:nvPr>
        </p:nvSpPr>
        <p:spPr>
          <a:xfrm>
            <a:off x="5183188" y="562709"/>
            <a:ext cx="6172200" cy="5753686"/>
          </a:xfrm>
        </p:spPr>
        <p:style>
          <a:lnRef idx="2">
            <a:schemeClr val="accent3"/>
          </a:lnRef>
          <a:fillRef idx="1">
            <a:schemeClr val="lt1"/>
          </a:fillRef>
          <a:effectRef idx="0">
            <a:schemeClr val="accent3"/>
          </a:effectRef>
          <a:fontRef idx="minor">
            <a:schemeClr val="dk1"/>
          </a:fontRef>
        </p:style>
        <p:txBody>
          <a:bodyPr>
            <a:normAutofit fontScale="70000" lnSpcReduction="20000"/>
          </a:bodyPr>
          <a:lstStyle/>
          <a:p>
            <a:pPr marL="0" indent="0">
              <a:lnSpc>
                <a:spcPct val="170000"/>
              </a:lnSpc>
              <a:buNone/>
            </a:pPr>
            <a:r>
              <a:rPr lang="en-US" dirty="0"/>
              <a:t>Tax rate on short term capital gain  arising from </a:t>
            </a:r>
            <a:r>
              <a:rPr lang="en-US" b="1" dirty="0"/>
              <a:t>equity shares listed </a:t>
            </a:r>
            <a:r>
              <a:rPr lang="en-US" dirty="0"/>
              <a:t>and subject to STT, equity oriented mutual fund, or unit of business trust - S-111A</a:t>
            </a:r>
          </a:p>
          <a:p>
            <a:pPr marL="0" indent="0">
              <a:lnSpc>
                <a:spcPct val="170000"/>
              </a:lnSpc>
              <a:buNone/>
            </a:pPr>
            <a:r>
              <a:rPr lang="en-US" dirty="0"/>
              <a:t>Transfer upto 22-07-2024 tax @ 15%</a:t>
            </a:r>
          </a:p>
          <a:p>
            <a:pPr marL="0" indent="0">
              <a:lnSpc>
                <a:spcPct val="170000"/>
              </a:lnSpc>
              <a:buNone/>
            </a:pPr>
            <a:r>
              <a:rPr lang="en-US" dirty="0"/>
              <a:t>Transfer on or after  23-07-2024 tax @ 20%</a:t>
            </a:r>
          </a:p>
          <a:p>
            <a:pPr marL="0" indent="0">
              <a:lnSpc>
                <a:spcPct val="170000"/>
              </a:lnSpc>
              <a:buNone/>
            </a:pPr>
            <a:endParaRPr lang="en-US" dirty="0"/>
          </a:p>
          <a:p>
            <a:pPr marL="0" indent="0">
              <a:lnSpc>
                <a:spcPct val="170000"/>
              </a:lnSpc>
              <a:buNone/>
            </a:pPr>
            <a:r>
              <a:rPr lang="en-US" dirty="0"/>
              <a:t>Short term -  SST paid equity shares/ equity mutual fund/unit of business trust - 20% ( earlier 15%)   section 111A</a:t>
            </a:r>
          </a:p>
        </p:txBody>
      </p:sp>
    </p:spTree>
    <p:extLst>
      <p:ext uri="{BB962C8B-B14F-4D97-AF65-F5344CB8AC3E}">
        <p14:creationId xmlns:p14="http://schemas.microsoft.com/office/powerpoint/2010/main" val="3285673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757268" y="136525"/>
            <a:ext cx="9228405" cy="6584950"/>
          </a:xfrm>
        </p:spPr>
        <p:style>
          <a:lnRef idx="2">
            <a:schemeClr val="accent5">
              <a:shade val="50000"/>
            </a:schemeClr>
          </a:lnRef>
          <a:fillRef idx="1">
            <a:schemeClr val="accent5"/>
          </a:fillRef>
          <a:effectRef idx="0">
            <a:schemeClr val="accent5"/>
          </a:effectRef>
          <a:fontRef idx="minor">
            <a:schemeClr val="lt1"/>
          </a:fontRef>
        </p:style>
        <p:txBody>
          <a:bodyPr>
            <a:normAutofit fontScale="40000" lnSpcReduction="20000"/>
          </a:bodyPr>
          <a:lstStyle/>
          <a:p>
            <a:endParaRPr lang="en-US" sz="1800" dirty="0"/>
          </a:p>
          <a:p>
            <a:pPr marL="0" indent="0">
              <a:lnSpc>
                <a:spcPct val="170000"/>
              </a:lnSpc>
              <a:buNone/>
            </a:pPr>
            <a:endParaRPr lang="en-US" sz="3200" dirty="0">
              <a:solidFill>
                <a:srgbClr val="222222"/>
              </a:solidFill>
              <a:effectLst/>
              <a:latin typeface="Arial" panose="020B0604020202020204" pitchFamily="34" charset="0"/>
              <a:ea typeface="Times New Roman" panose="02020603050405020304" pitchFamily="18" charset="0"/>
            </a:endParaRPr>
          </a:p>
          <a:p>
            <a:pPr>
              <a:lnSpc>
                <a:spcPct val="170000"/>
              </a:lnSpc>
            </a:pPr>
            <a:r>
              <a:rPr lang="en-US" sz="3200" dirty="0">
                <a:solidFill>
                  <a:srgbClr val="222222"/>
                </a:solidFill>
                <a:effectLst/>
                <a:latin typeface="Arial" panose="020B0604020202020204" pitchFamily="34" charset="0"/>
                <a:ea typeface="Times New Roman" panose="02020603050405020304" pitchFamily="18" charset="0"/>
              </a:rPr>
              <a:t>Rate of tax as per F.A (No. 2 ) 2024 and  changes in special tax rate &amp; slab in new tax regime u/s 115BAC and change in tax rate of foreign company</a:t>
            </a:r>
          </a:p>
          <a:p>
            <a:pPr>
              <a:lnSpc>
                <a:spcPct val="170000"/>
              </a:lnSpc>
            </a:pPr>
            <a:r>
              <a:rPr lang="en-US" sz="3200" dirty="0">
                <a:solidFill>
                  <a:srgbClr val="222222"/>
                </a:solidFill>
                <a:effectLst/>
                <a:latin typeface="Arial" panose="020B0604020202020204" pitchFamily="34" charset="0"/>
                <a:ea typeface="Times New Roman" panose="02020603050405020304" pitchFamily="18" charset="0"/>
              </a:rPr>
              <a:t>rebate</a:t>
            </a:r>
            <a:r>
              <a:rPr lang="en-US" sz="3200" spc="-10" dirty="0">
                <a:solidFill>
                  <a:srgbClr val="222222"/>
                </a:solidFill>
                <a:effectLst/>
                <a:latin typeface="Arial" panose="020B0604020202020204" pitchFamily="34" charset="0"/>
                <a:ea typeface="Times New Roman" panose="02020603050405020304" pitchFamily="18" charset="0"/>
              </a:rPr>
              <a:t> </a:t>
            </a:r>
            <a:r>
              <a:rPr lang="en-US" spc="-10" dirty="0">
                <a:solidFill>
                  <a:srgbClr val="222222"/>
                </a:solidFill>
                <a:latin typeface="Arial" panose="020B0604020202020204" pitchFamily="34" charset="0"/>
                <a:ea typeface="Times New Roman" panose="02020603050405020304" pitchFamily="18" charset="0"/>
              </a:rPr>
              <a:t>u/s 87A</a:t>
            </a:r>
            <a:endParaRPr lang="en-US" sz="3200" dirty="0">
              <a:solidFill>
                <a:srgbClr val="222222"/>
              </a:solidFill>
              <a:effectLst/>
              <a:latin typeface="Arial" panose="020B0604020202020204" pitchFamily="34" charset="0"/>
              <a:ea typeface="Times New Roman" panose="02020603050405020304" pitchFamily="18" charset="0"/>
            </a:endParaRPr>
          </a:p>
          <a:p>
            <a:pPr>
              <a:lnSpc>
                <a:spcPct val="170000"/>
              </a:lnSpc>
            </a:pPr>
            <a:r>
              <a:rPr lang="en-US" sz="3300" dirty="0">
                <a:solidFill>
                  <a:srgbClr val="222222"/>
                </a:solidFill>
                <a:latin typeface="Arial" panose="020B0604020202020204" pitchFamily="34" charset="0"/>
                <a:cs typeface="Times New Roman" panose="02020603050405020304" pitchFamily="18" charset="0"/>
              </a:rPr>
              <a:t>Standard deduction U/S 16 from </a:t>
            </a:r>
            <a:r>
              <a:rPr lang="en-US" sz="3300" dirty="0">
                <a:solidFill>
                  <a:srgbClr val="222222"/>
                </a:solidFill>
                <a:latin typeface="Arial" panose="020B0604020202020204" pitchFamily="34" charset="0"/>
              </a:rPr>
              <a:t> salary </a:t>
            </a:r>
            <a:r>
              <a:rPr lang="en-US" sz="32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income and TDS from salary income to consider other income &amp; other TDS.</a:t>
            </a:r>
          </a:p>
          <a:p>
            <a:pPr>
              <a:lnSpc>
                <a:spcPct val="170000"/>
              </a:lnSpc>
            </a:pPr>
            <a:r>
              <a:rPr lang="en-US" sz="3300" dirty="0">
                <a:solidFill>
                  <a:srgbClr val="222222"/>
                </a:solidFill>
                <a:latin typeface="Arial" panose="020B0604020202020204" pitchFamily="34" charset="0"/>
              </a:rPr>
              <a:t>Changes in TDS provisions such as change in TDS rate etc. through F.A (No. 2) bill 2024, clarification u/S194ia, new section for TDS on payment to partners, TCS on notified goods having value more than Rs. 10lakh..</a:t>
            </a:r>
          </a:p>
          <a:p>
            <a:pPr>
              <a:lnSpc>
                <a:spcPct val="170000"/>
              </a:lnSpc>
            </a:pPr>
            <a:r>
              <a:rPr lang="en-US" sz="3300" dirty="0">
                <a:solidFill>
                  <a:srgbClr val="222222"/>
                </a:solidFill>
                <a:latin typeface="Arial" panose="020B0604020202020204" pitchFamily="34" charset="0"/>
              </a:rPr>
              <a:t>Changes in capital  gain tax rate and classification of long term &amp; short term capital  by changing  period of holding and deemed short term capital gain </a:t>
            </a:r>
          </a:p>
          <a:p>
            <a:pPr>
              <a:lnSpc>
                <a:spcPct val="170000"/>
              </a:lnSpc>
            </a:pPr>
            <a:r>
              <a:rPr lang="en-US" sz="3300" dirty="0">
                <a:solidFill>
                  <a:srgbClr val="222222"/>
                </a:solidFill>
                <a:latin typeface="Arial" panose="020B0604020202020204" pitchFamily="34" charset="0"/>
              </a:rPr>
              <a:t>Abolition of angle tax</a:t>
            </a:r>
          </a:p>
          <a:p>
            <a:pPr>
              <a:lnSpc>
                <a:spcPct val="170000"/>
              </a:lnSpc>
            </a:pPr>
            <a:r>
              <a:rPr lang="en-US" sz="3300" dirty="0">
                <a:solidFill>
                  <a:srgbClr val="222222"/>
                </a:solidFill>
                <a:latin typeface="Arial" panose="020B0604020202020204" pitchFamily="34" charset="0"/>
              </a:rPr>
              <a:t>Taxation of buy back of shares  </a:t>
            </a:r>
          </a:p>
          <a:p>
            <a:pPr>
              <a:lnSpc>
                <a:spcPct val="170000"/>
              </a:lnSpc>
            </a:pPr>
            <a:r>
              <a:rPr lang="en-US" sz="3300" dirty="0">
                <a:solidFill>
                  <a:srgbClr val="222222"/>
                </a:solidFill>
                <a:latin typeface="Arial" panose="020B0604020202020204" pitchFamily="34" charset="0"/>
              </a:rPr>
              <a:t>Changes in provisions for facilitating merger of  NGO &amp; time limit for passing order  of registration or approval as well power to condone delay in application.</a:t>
            </a:r>
          </a:p>
          <a:p>
            <a:pPr>
              <a:lnSpc>
                <a:spcPct val="170000"/>
              </a:lnSpc>
            </a:pPr>
            <a:r>
              <a:rPr lang="en-US" sz="3300" dirty="0">
                <a:solidFill>
                  <a:srgbClr val="222222"/>
                </a:solidFill>
                <a:latin typeface="Arial" panose="020B0604020202020204" pitchFamily="34" charset="0"/>
              </a:rPr>
              <a:t>Changes in provisions related to  reassessment  substituting section 148, 148A etc.</a:t>
            </a:r>
          </a:p>
          <a:p>
            <a:pPr>
              <a:lnSpc>
                <a:spcPct val="170000"/>
              </a:lnSpc>
            </a:pPr>
            <a:r>
              <a:rPr lang="en-US" sz="3300" dirty="0">
                <a:solidFill>
                  <a:srgbClr val="222222"/>
                </a:solidFill>
                <a:latin typeface="Arial" panose="020B0604020202020204" pitchFamily="34" charset="0"/>
              </a:rPr>
              <a:t>Re-introduction of block assessment provisions</a:t>
            </a:r>
          </a:p>
          <a:p>
            <a:pPr marL="0" indent="0">
              <a:lnSpc>
                <a:spcPct val="150000"/>
              </a:lnSpc>
              <a:buNone/>
            </a:pPr>
            <a:endParaRPr lang="en-IN" dirty="0"/>
          </a:p>
        </p:txBody>
      </p:sp>
      <p:sp>
        <p:nvSpPr>
          <p:cNvPr id="6" name="Text Placeholder 5"/>
          <p:cNvSpPr>
            <a:spLocks noGrp="1"/>
          </p:cNvSpPr>
          <p:nvPr>
            <p:ph type="body" sz="half" idx="2"/>
          </p:nvPr>
        </p:nvSpPr>
        <p:spPr>
          <a:xfrm>
            <a:off x="361073" y="351692"/>
            <a:ext cx="2297721" cy="6147582"/>
          </a:xfrm>
        </p:spPr>
        <p:style>
          <a:lnRef idx="1">
            <a:schemeClr val="dk1"/>
          </a:lnRef>
          <a:fillRef idx="2">
            <a:schemeClr val="dk1"/>
          </a:fillRef>
          <a:effectRef idx="1">
            <a:schemeClr val="dk1"/>
          </a:effectRef>
          <a:fontRef idx="minor">
            <a:schemeClr val="dk1"/>
          </a:fontRef>
        </p:style>
        <p:txBody>
          <a:bodyPr anchor="ctr">
            <a:normAutofit/>
          </a:bodyPr>
          <a:lstStyle/>
          <a:p>
            <a:pPr algn="ctr"/>
            <a:r>
              <a:rPr lang="en-IN" sz="2400" dirty="0"/>
              <a:t>Topics to be discussed:</a:t>
            </a:r>
          </a:p>
        </p:txBody>
      </p:sp>
      <p:sp>
        <p:nvSpPr>
          <p:cNvPr id="18435" name="Slide Number Placeholder 2"/>
          <p:cNvSpPr>
            <a:spLocks noGrp="1"/>
          </p:cNvSpPr>
          <p:nvPr>
            <p:ph type="sldNum" sz="quarter" idx="12"/>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imes New Roman" panose="02020603050405020304" pitchFamily="18"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imes New Roman" panose="02020603050405020304" pitchFamily="18"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imes New Roman" panose="02020603050405020304" pitchFamily="18"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9pPr>
          </a:lstStyle>
          <a:p>
            <a:pPr>
              <a:spcBef>
                <a:spcPct val="0"/>
              </a:spcBef>
              <a:buClrTx/>
              <a:buSzTx/>
              <a:buFontTx/>
              <a:buNone/>
            </a:pPr>
            <a:fld id="{F2CA3018-812B-4931-BDD6-80A8FEE66041}" type="slidenum">
              <a:rPr lang="en-IN" altLang="en-US">
                <a:solidFill>
                  <a:prstClr val="white"/>
                </a:solidFill>
              </a:rPr>
              <a:pPr>
                <a:spcBef>
                  <a:spcPct val="0"/>
                </a:spcBef>
                <a:buClrTx/>
                <a:buSzTx/>
                <a:buFontTx/>
                <a:buNone/>
              </a:pPr>
              <a:t>3</a:t>
            </a:fld>
            <a:endParaRPr lang="en-IN" altLang="en-US">
              <a:solidFill>
                <a:prstClr val="white"/>
              </a:solidFill>
            </a:endParaRPr>
          </a:p>
        </p:txBody>
      </p:sp>
    </p:spTree>
    <p:extLst>
      <p:ext uri="{BB962C8B-B14F-4D97-AF65-F5344CB8AC3E}">
        <p14:creationId xmlns:p14="http://schemas.microsoft.com/office/powerpoint/2010/main" val="211583948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1E62A-DDBF-4CA3-B72F-7C791D139D74}"/>
              </a:ext>
            </a:extLst>
          </p:cNvPr>
          <p:cNvSpPr>
            <a:spLocks noGrp="1"/>
          </p:cNvSpPr>
          <p:nvPr>
            <p:ph type="title"/>
          </p:nvPr>
        </p:nvSpPr>
        <p:spPr/>
        <p:txBody>
          <a:bodyPr anchor="ctr"/>
          <a:lstStyle/>
          <a:p>
            <a:r>
              <a:rPr lang="en-US" sz="1800" b="1" i="0" u="none" strike="noStrike" dirty="0">
                <a:solidFill>
                  <a:srgbClr val="000000"/>
                </a:solidFill>
                <a:effectLst/>
                <a:latin typeface="Arial" panose="020B0604020202020204" pitchFamily="34" charset="0"/>
              </a:rPr>
              <a:t>Tax rate on long term capital gain</a:t>
            </a:r>
            <a:endParaRPr lang="en-US" dirty="0"/>
          </a:p>
        </p:txBody>
      </p:sp>
      <p:sp>
        <p:nvSpPr>
          <p:cNvPr id="3" name="Content Placeholder 2">
            <a:extLst>
              <a:ext uri="{FF2B5EF4-FFF2-40B4-BE49-F238E27FC236}">
                <a16:creationId xmlns:a16="http://schemas.microsoft.com/office/drawing/2014/main" id="{A7DB878F-A9F5-46B5-AAD6-AE1AD74984DE}"/>
              </a:ext>
            </a:extLst>
          </p:cNvPr>
          <p:cNvSpPr>
            <a:spLocks noGrp="1"/>
          </p:cNvSpPr>
          <p:nvPr>
            <p:ph idx="1"/>
          </p:nvPr>
        </p:nvSpPr>
        <p:spPr>
          <a:xfrm>
            <a:off x="5183187" y="154745"/>
            <a:ext cx="6830621" cy="6569612"/>
          </a:xfrm>
        </p:spPr>
        <p:txBody>
          <a:bodyPr anchor="ctr">
            <a:normAutofit fontScale="47500" lnSpcReduction="20000"/>
          </a:bodyPr>
          <a:lstStyle/>
          <a:p>
            <a:pPr marL="0" indent="0">
              <a:buNone/>
            </a:pPr>
            <a:r>
              <a:rPr lang="en-US" sz="4000" b="1" dirty="0"/>
              <a:t>New provision:</a:t>
            </a:r>
          </a:p>
          <a:p>
            <a:pPr marL="0" indent="0">
              <a:lnSpc>
                <a:spcPct val="170000"/>
              </a:lnSpc>
              <a:buNone/>
            </a:pPr>
            <a:r>
              <a:rPr lang="en-US" sz="4000" dirty="0"/>
              <a:t>Tax rate on long term capital gain from transfer of being equity shares, equity oriented mutual fund,  unit of business trust shall be  taxed @  12.5 % without indexation  </a:t>
            </a:r>
            <a:r>
              <a:rPr lang="en-US" sz="4000" dirty="0" err="1"/>
              <a:t>w.e.f</a:t>
            </a:r>
            <a:r>
              <a:rPr lang="en-US" sz="4000" dirty="0"/>
              <a:t> 23-07-2024 ( earlier 10% beyond Rs. 1 lakh) -[section 112A]</a:t>
            </a:r>
          </a:p>
          <a:p>
            <a:pPr marL="0" indent="0">
              <a:lnSpc>
                <a:spcPct val="170000"/>
              </a:lnSpc>
              <a:buNone/>
            </a:pPr>
            <a:r>
              <a:rPr lang="en-US" sz="4000" dirty="0"/>
              <a:t>Tax rate on other capital assets under section 112 shall be as under:</a:t>
            </a:r>
          </a:p>
          <a:p>
            <a:pPr marL="0" indent="0">
              <a:lnSpc>
                <a:spcPct val="170000"/>
              </a:lnSpc>
              <a:buNone/>
            </a:pPr>
            <a:r>
              <a:rPr lang="en-US" sz="4000" dirty="0"/>
              <a:t>(A)  tax @20%  for any transfer which takes place before the 23 </a:t>
            </a:r>
            <a:r>
              <a:rPr lang="en-US" sz="4000" dirty="0" err="1"/>
              <a:t>rd</a:t>
            </a:r>
            <a:r>
              <a:rPr lang="en-US" sz="4000" dirty="0"/>
              <a:t> day of July, 2024; and</a:t>
            </a:r>
          </a:p>
          <a:p>
            <a:pPr marL="0" indent="0">
              <a:lnSpc>
                <a:spcPct val="170000"/>
              </a:lnSpc>
              <a:buNone/>
            </a:pPr>
            <a:r>
              <a:rPr lang="en-US" sz="4000" dirty="0"/>
              <a:t>(B) tax @ 12.5 % for any transfer which takes place on or after the 23rd day of July, 2024</a:t>
            </a:r>
          </a:p>
          <a:p>
            <a:pPr marL="0" indent="0">
              <a:lnSpc>
                <a:spcPct val="170000"/>
              </a:lnSpc>
              <a:buNone/>
            </a:pPr>
            <a:r>
              <a:rPr lang="en-US" sz="4000" dirty="0"/>
              <a:t>Deduction  limit of Rs. 1 lakh increased to Rs. 1.25 lakh   Section 112A(2)(</a:t>
            </a:r>
            <a:r>
              <a:rPr lang="en-US" sz="4000" dirty="0" err="1"/>
              <a:t>i</a:t>
            </a:r>
            <a:r>
              <a:rPr lang="en-US" sz="4000" dirty="0"/>
              <a:t>) amended from 23-07-2024 </a:t>
            </a:r>
          </a:p>
          <a:p>
            <a:pPr marL="0" indent="0">
              <a:buNone/>
            </a:pPr>
            <a:endParaRPr lang="en-US" dirty="0"/>
          </a:p>
        </p:txBody>
      </p:sp>
      <p:sp>
        <p:nvSpPr>
          <p:cNvPr id="4" name="Text Placeholder 3">
            <a:extLst>
              <a:ext uri="{FF2B5EF4-FFF2-40B4-BE49-F238E27FC236}">
                <a16:creationId xmlns:a16="http://schemas.microsoft.com/office/drawing/2014/main" id="{46D0C2FD-E6E4-44C7-AC66-DD1CC6D46F7E}"/>
              </a:ext>
            </a:extLst>
          </p:cNvPr>
          <p:cNvSpPr>
            <a:spLocks noGrp="1"/>
          </p:cNvSpPr>
          <p:nvPr>
            <p:ph type="body" sz="half" idx="2"/>
          </p:nvPr>
        </p:nvSpPr>
        <p:spPr/>
        <p:txBody>
          <a:bodyPr/>
          <a:lstStyle/>
          <a:p>
            <a:r>
              <a:rPr lang="en-US" sz="2000" b="1" dirty="0"/>
              <a:t>upto 22-07-2024 : </a:t>
            </a:r>
          </a:p>
          <a:p>
            <a:pPr algn="just"/>
            <a:r>
              <a:rPr lang="en-US" sz="2000" dirty="0"/>
              <a:t>tax rate  on capital gain on transfer upto 22-07-2024 on listed equity shares/mutual fund shall be 10% w/o indexation u/s 112A and </a:t>
            </a:r>
          </a:p>
          <a:p>
            <a:pPr algn="just"/>
            <a:r>
              <a:rPr lang="en-US" sz="2000" dirty="0"/>
              <a:t>other assets 20% with indexation under section 112 for other assets such as property ,gold , unlisted shares etc.</a:t>
            </a:r>
          </a:p>
          <a:p>
            <a:endParaRPr lang="en-US" dirty="0"/>
          </a:p>
        </p:txBody>
      </p:sp>
    </p:spTree>
    <p:extLst>
      <p:ext uri="{BB962C8B-B14F-4D97-AF65-F5344CB8AC3E}">
        <p14:creationId xmlns:p14="http://schemas.microsoft.com/office/powerpoint/2010/main" val="16613884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767A252-4CB1-4625-9499-E2B6FBD7AE4D}"/>
              </a:ext>
            </a:extLst>
          </p:cNvPr>
          <p:cNvSpPr>
            <a:spLocks noGrp="1"/>
          </p:cNvSpPr>
          <p:nvPr>
            <p:ph type="title"/>
          </p:nvPr>
        </p:nvSpPr>
        <p:spPr>
          <a:xfrm>
            <a:off x="2236762" y="2658159"/>
            <a:ext cx="8004518" cy="1325563"/>
          </a:xfrm>
        </p:spPr>
        <p:style>
          <a:lnRef idx="2">
            <a:schemeClr val="accent5">
              <a:shade val="50000"/>
            </a:schemeClr>
          </a:lnRef>
          <a:fillRef idx="1">
            <a:schemeClr val="accent5"/>
          </a:fillRef>
          <a:effectRef idx="0">
            <a:schemeClr val="accent5"/>
          </a:effectRef>
          <a:fontRef idx="minor">
            <a:schemeClr val="lt1"/>
          </a:fontRef>
        </p:style>
        <p:txBody>
          <a:bodyPr/>
          <a:lstStyle/>
          <a:p>
            <a:r>
              <a:rPr lang="en-US" dirty="0"/>
              <a:t>Changes in the taxation of NGO </a:t>
            </a:r>
          </a:p>
        </p:txBody>
      </p:sp>
    </p:spTree>
    <p:extLst>
      <p:ext uri="{BB962C8B-B14F-4D97-AF65-F5344CB8AC3E}">
        <p14:creationId xmlns:p14="http://schemas.microsoft.com/office/powerpoint/2010/main" val="28471362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48C15-BC9D-46FC-9690-203165939A34}"/>
              </a:ext>
            </a:extLst>
          </p:cNvPr>
          <p:cNvSpPr>
            <a:spLocks noGrp="1"/>
          </p:cNvSpPr>
          <p:nvPr>
            <p:ph type="title"/>
          </p:nvPr>
        </p:nvSpPr>
        <p:spPr>
          <a:xfrm>
            <a:off x="192674" y="457200"/>
            <a:ext cx="3932237" cy="1600200"/>
          </a:xfrm>
        </p:spPr>
        <p:style>
          <a:lnRef idx="2">
            <a:schemeClr val="accent5"/>
          </a:lnRef>
          <a:fillRef idx="1">
            <a:schemeClr val="lt1"/>
          </a:fillRef>
          <a:effectRef idx="0">
            <a:schemeClr val="accent5"/>
          </a:effectRef>
          <a:fontRef idx="minor">
            <a:schemeClr val="dk1"/>
          </a:fontRef>
        </p:style>
        <p:txBody>
          <a:bodyPr>
            <a:normAutofit fontScale="90000"/>
          </a:bodyPr>
          <a:lstStyle/>
          <a:p>
            <a:pPr algn="ctr"/>
            <a:r>
              <a:rPr lang="en-US" sz="2000" b="0" i="0" u="none" strike="noStrike" baseline="0" dirty="0">
                <a:latin typeface="TimesNewRomanPSMT"/>
              </a:rPr>
              <a:t>Merger of charitable trusts or institutions in certain cases. New section 12AC with effect from the 1st day of April, 2025,</a:t>
            </a:r>
            <a:br>
              <a:rPr lang="en-US" sz="2000" b="0" i="0" u="none" strike="noStrike" baseline="0" dirty="0">
                <a:latin typeface="TimesNewRomanPSMT"/>
              </a:rPr>
            </a:br>
            <a:endParaRPr lang="en-US" sz="3600" dirty="0"/>
          </a:p>
        </p:txBody>
      </p:sp>
      <p:sp>
        <p:nvSpPr>
          <p:cNvPr id="3" name="Content Placeholder 2">
            <a:extLst>
              <a:ext uri="{FF2B5EF4-FFF2-40B4-BE49-F238E27FC236}">
                <a16:creationId xmlns:a16="http://schemas.microsoft.com/office/drawing/2014/main" id="{FF9BC0FC-29A0-449E-B377-2B1ABCF1358E}"/>
              </a:ext>
            </a:extLst>
          </p:cNvPr>
          <p:cNvSpPr>
            <a:spLocks noGrp="1"/>
          </p:cNvSpPr>
          <p:nvPr>
            <p:ph idx="1"/>
          </p:nvPr>
        </p:nvSpPr>
        <p:spPr>
          <a:xfrm>
            <a:off x="4290647" y="182880"/>
            <a:ext cx="7455876" cy="6344529"/>
          </a:xfrm>
        </p:spPr>
        <p:txBody>
          <a:bodyPr anchor="ctr">
            <a:normAutofit fontScale="85000" lnSpcReduction="20000"/>
          </a:bodyPr>
          <a:lstStyle/>
          <a:p>
            <a:pPr marL="0" indent="0" algn="just">
              <a:lnSpc>
                <a:spcPct val="170000"/>
              </a:lnSpc>
              <a:buNone/>
            </a:pPr>
            <a:r>
              <a:rPr lang="en-US" sz="2400" dirty="0"/>
              <a:t>12AC. Where any trust or institution registered under section 12AB or approved under sub-clause (iv) or sub-clause (v) or sub-clause (vi) or sub-clause (via) of clause (23C) of section 10, as the case may be, merges with another trust or institution, the </a:t>
            </a:r>
            <a:r>
              <a:rPr lang="en-US" sz="2400" b="1" dirty="0"/>
              <a:t>provisions of Chapter XII-EB </a:t>
            </a:r>
            <a:r>
              <a:rPr lang="en-US" sz="2400" dirty="0"/>
              <a:t>shall not</a:t>
            </a:r>
          </a:p>
          <a:p>
            <a:pPr marL="0" indent="0" algn="just">
              <a:lnSpc>
                <a:spcPct val="170000"/>
              </a:lnSpc>
              <a:buNone/>
            </a:pPr>
            <a:r>
              <a:rPr lang="en-US" sz="2400" dirty="0"/>
              <a:t>apply if––</a:t>
            </a:r>
          </a:p>
          <a:p>
            <a:pPr marL="0" indent="0" algn="just">
              <a:lnSpc>
                <a:spcPct val="170000"/>
              </a:lnSpc>
              <a:buNone/>
            </a:pPr>
            <a:r>
              <a:rPr lang="en-US" sz="2400" dirty="0"/>
              <a:t>(a) the other trust or institution has </a:t>
            </a:r>
            <a:r>
              <a:rPr lang="en-US" sz="2400" b="1" dirty="0"/>
              <a:t>same or similar objects</a:t>
            </a:r>
            <a:r>
              <a:rPr lang="en-US" sz="2400" dirty="0"/>
              <a:t>;</a:t>
            </a:r>
          </a:p>
          <a:p>
            <a:pPr marL="0" indent="0" algn="just">
              <a:lnSpc>
                <a:spcPct val="170000"/>
              </a:lnSpc>
              <a:buNone/>
            </a:pPr>
            <a:r>
              <a:rPr lang="en-US" sz="2400" dirty="0"/>
              <a:t>(b) the other trust or institution is </a:t>
            </a:r>
            <a:r>
              <a:rPr lang="en-US" sz="2400" b="1" dirty="0"/>
              <a:t>registered </a:t>
            </a:r>
            <a:r>
              <a:rPr lang="en-US" sz="2400" dirty="0"/>
              <a:t>under section 12AA or section 12AB or approved under sub-clause (iv) or sub-clause (v) or sub-clause (vi) or sub-clause (via) of clause (23C) of section 10, as the</a:t>
            </a:r>
          </a:p>
          <a:p>
            <a:pPr marL="0" indent="0" algn="just">
              <a:lnSpc>
                <a:spcPct val="170000"/>
              </a:lnSpc>
              <a:buNone/>
            </a:pPr>
            <a:r>
              <a:rPr lang="en-US" sz="2400" dirty="0"/>
              <a:t>case may be; and</a:t>
            </a:r>
          </a:p>
          <a:p>
            <a:pPr marL="0" indent="0" algn="just">
              <a:lnSpc>
                <a:spcPct val="170000"/>
              </a:lnSpc>
              <a:buNone/>
            </a:pPr>
            <a:r>
              <a:rPr lang="en-US" sz="2400" dirty="0"/>
              <a:t>(c) the said </a:t>
            </a:r>
            <a:r>
              <a:rPr lang="en-US" sz="2400" b="1" dirty="0"/>
              <a:t>merger fulfils such conditions as may be prescribed</a:t>
            </a:r>
            <a:r>
              <a:rPr lang="en-US" sz="2400" dirty="0"/>
              <a:t>.”.</a:t>
            </a:r>
          </a:p>
        </p:txBody>
      </p:sp>
      <p:sp>
        <p:nvSpPr>
          <p:cNvPr id="4" name="Text Placeholder 3">
            <a:extLst>
              <a:ext uri="{FF2B5EF4-FFF2-40B4-BE49-F238E27FC236}">
                <a16:creationId xmlns:a16="http://schemas.microsoft.com/office/drawing/2014/main" id="{B56791DC-BC8C-4688-BD72-DFA993CDF3C3}"/>
              </a:ext>
            </a:extLst>
          </p:cNvPr>
          <p:cNvSpPr>
            <a:spLocks noGrp="1"/>
          </p:cNvSpPr>
          <p:nvPr>
            <p:ph type="body" sz="half" idx="2"/>
          </p:nvPr>
        </p:nvSpPr>
        <p:spPr>
          <a:xfrm>
            <a:off x="192673" y="2050366"/>
            <a:ext cx="3932237" cy="3811588"/>
          </a:xfrm>
        </p:spPr>
        <p:style>
          <a:lnRef idx="1">
            <a:schemeClr val="accent1"/>
          </a:lnRef>
          <a:fillRef idx="2">
            <a:schemeClr val="accent1"/>
          </a:fillRef>
          <a:effectRef idx="1">
            <a:schemeClr val="accent1"/>
          </a:effectRef>
          <a:fontRef idx="minor">
            <a:schemeClr val="dk1"/>
          </a:fontRef>
        </p:style>
        <p:txBody>
          <a:bodyPr anchor="ctr"/>
          <a:lstStyle/>
          <a:p>
            <a:r>
              <a:rPr lang="en-US" sz="2800" dirty="0"/>
              <a:t>Provisions facilitating Merger of two or more NGO.</a:t>
            </a:r>
          </a:p>
          <a:p>
            <a:endParaRPr lang="en-US" dirty="0"/>
          </a:p>
          <a:p>
            <a:r>
              <a:rPr lang="en-US" dirty="0"/>
              <a:t> </a:t>
            </a:r>
          </a:p>
        </p:txBody>
      </p:sp>
    </p:spTree>
    <p:extLst>
      <p:ext uri="{BB962C8B-B14F-4D97-AF65-F5344CB8AC3E}">
        <p14:creationId xmlns:p14="http://schemas.microsoft.com/office/powerpoint/2010/main" val="42806498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7B112-A542-46D7-9EF9-FA9AD566F0D6}"/>
              </a:ext>
            </a:extLst>
          </p:cNvPr>
          <p:cNvSpPr>
            <a:spLocks noGrp="1"/>
          </p:cNvSpPr>
          <p:nvPr>
            <p:ph type="title"/>
          </p:nvPr>
        </p:nvSpPr>
        <p:spPr>
          <a:xfrm>
            <a:off x="150472" y="2624137"/>
            <a:ext cx="3932237" cy="1600200"/>
          </a:xfrm>
        </p:spPr>
        <p:style>
          <a:lnRef idx="1">
            <a:schemeClr val="accent6"/>
          </a:lnRef>
          <a:fillRef idx="2">
            <a:schemeClr val="accent6"/>
          </a:fillRef>
          <a:effectRef idx="1">
            <a:schemeClr val="accent6"/>
          </a:effectRef>
          <a:fontRef idx="minor">
            <a:schemeClr val="dk1"/>
          </a:fontRef>
        </p:style>
        <p:txBody>
          <a:bodyPr anchor="ctr"/>
          <a:lstStyle/>
          <a:p>
            <a:pPr algn="ctr"/>
            <a:r>
              <a:rPr lang="en-US" dirty="0"/>
              <a:t>Merger of new and old  scheme of approval </a:t>
            </a:r>
          </a:p>
        </p:txBody>
      </p:sp>
      <p:sp>
        <p:nvSpPr>
          <p:cNvPr id="3" name="Content Placeholder 2">
            <a:extLst>
              <a:ext uri="{FF2B5EF4-FFF2-40B4-BE49-F238E27FC236}">
                <a16:creationId xmlns:a16="http://schemas.microsoft.com/office/drawing/2014/main" id="{7C06C2B0-493B-453F-8382-D97CDDD1EF62}"/>
              </a:ext>
            </a:extLst>
          </p:cNvPr>
          <p:cNvSpPr>
            <a:spLocks noGrp="1"/>
          </p:cNvSpPr>
          <p:nvPr>
            <p:ph idx="1"/>
          </p:nvPr>
        </p:nvSpPr>
        <p:spPr>
          <a:xfrm>
            <a:off x="4276577" y="253219"/>
            <a:ext cx="7582487" cy="6217920"/>
          </a:xfrm>
        </p:spPr>
        <p:style>
          <a:lnRef idx="2">
            <a:schemeClr val="accent3"/>
          </a:lnRef>
          <a:fillRef idx="1">
            <a:schemeClr val="lt1"/>
          </a:fillRef>
          <a:effectRef idx="0">
            <a:schemeClr val="accent3"/>
          </a:effectRef>
          <a:fontRef idx="minor">
            <a:schemeClr val="dk1"/>
          </a:fontRef>
        </p:style>
        <p:txBody>
          <a:bodyPr anchor="ctr">
            <a:normAutofit fontScale="70000" lnSpcReduction="20000"/>
          </a:bodyPr>
          <a:lstStyle/>
          <a:p>
            <a:pPr marL="0" indent="0" algn="just">
              <a:lnSpc>
                <a:spcPct val="170000"/>
              </a:lnSpc>
              <a:buNone/>
            </a:pPr>
            <a:r>
              <a:rPr lang="en-US" dirty="0"/>
              <a:t>The Act puts in place two main regimes for trusts, funds, or institutions to claim exemption. As both regimes intend to grant similar benefits, the procedures and conditions across the two regimes have been aligned over the last few years through successive Finance Acts. In order to continue the process of simplification of procedures and reduce administrative burden, it is proposed that the first regime be sun settled and trusts, funds, or institutions be transferred to the second regime in a gradual manner. These amendments will take effect on October 1, 2024.</a:t>
            </a:r>
          </a:p>
          <a:p>
            <a:pPr marL="0" indent="0">
              <a:buNone/>
            </a:pPr>
            <a:endParaRPr lang="en-US" dirty="0"/>
          </a:p>
        </p:txBody>
      </p:sp>
    </p:spTree>
    <p:extLst>
      <p:ext uri="{BB962C8B-B14F-4D97-AF65-F5344CB8AC3E}">
        <p14:creationId xmlns:p14="http://schemas.microsoft.com/office/powerpoint/2010/main" val="9667311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ACF15-AC1E-4F77-BB72-55023935AAAD}"/>
              </a:ext>
            </a:extLst>
          </p:cNvPr>
          <p:cNvSpPr>
            <a:spLocks noGrp="1"/>
          </p:cNvSpPr>
          <p:nvPr>
            <p:ph type="title"/>
          </p:nvPr>
        </p:nvSpPr>
        <p:spPr>
          <a:xfrm>
            <a:off x="431825" y="2628900"/>
            <a:ext cx="3932237" cy="1600200"/>
          </a:xfrm>
        </p:spPr>
        <p:style>
          <a:lnRef idx="1">
            <a:schemeClr val="dk1"/>
          </a:lnRef>
          <a:fillRef idx="2">
            <a:schemeClr val="dk1"/>
          </a:fillRef>
          <a:effectRef idx="1">
            <a:schemeClr val="dk1"/>
          </a:effectRef>
          <a:fontRef idx="minor">
            <a:schemeClr val="dk1"/>
          </a:fontRef>
        </p:style>
        <p:txBody>
          <a:bodyPr>
            <a:normAutofit fontScale="90000"/>
          </a:bodyPr>
          <a:lstStyle/>
          <a:p>
            <a:pPr algn="ctr"/>
            <a:r>
              <a:rPr lang="en-US" dirty="0"/>
              <a:t>Power of Condonation- late application for registration u/s 12A(1)(ac) </a:t>
            </a:r>
          </a:p>
        </p:txBody>
      </p:sp>
      <p:sp>
        <p:nvSpPr>
          <p:cNvPr id="3" name="Content Placeholder 2">
            <a:extLst>
              <a:ext uri="{FF2B5EF4-FFF2-40B4-BE49-F238E27FC236}">
                <a16:creationId xmlns:a16="http://schemas.microsoft.com/office/drawing/2014/main" id="{1372677B-A0C4-4379-B928-AF7DB4635963}"/>
              </a:ext>
            </a:extLst>
          </p:cNvPr>
          <p:cNvSpPr>
            <a:spLocks noGrp="1"/>
          </p:cNvSpPr>
          <p:nvPr>
            <p:ph idx="1"/>
          </p:nvPr>
        </p:nvSpPr>
        <p:spPr>
          <a:xfrm>
            <a:off x="4586069" y="457200"/>
            <a:ext cx="7385538" cy="6140547"/>
          </a:xfrm>
        </p:spPr>
        <p:style>
          <a:lnRef idx="2">
            <a:schemeClr val="accent1"/>
          </a:lnRef>
          <a:fillRef idx="1">
            <a:schemeClr val="lt1"/>
          </a:fillRef>
          <a:effectRef idx="0">
            <a:schemeClr val="accent1"/>
          </a:effectRef>
          <a:fontRef idx="minor">
            <a:schemeClr val="dk1"/>
          </a:fontRef>
        </p:style>
        <p:txBody>
          <a:bodyPr anchor="ctr">
            <a:normAutofit fontScale="85000" lnSpcReduction="10000"/>
          </a:bodyPr>
          <a:lstStyle/>
          <a:p>
            <a:pPr marL="0" indent="0" algn="just">
              <a:lnSpc>
                <a:spcPct val="150000"/>
              </a:lnSpc>
              <a:buNone/>
            </a:pPr>
            <a:r>
              <a:rPr lang="en-US" dirty="0"/>
              <a:t>(v)…………………………………………..</a:t>
            </a:r>
          </a:p>
          <a:p>
            <a:pPr marL="0" indent="0" algn="just">
              <a:lnSpc>
                <a:spcPct val="150000"/>
              </a:lnSpc>
              <a:buNone/>
            </a:pPr>
            <a:r>
              <a:rPr lang="en-US" dirty="0"/>
              <a:t>(vi)………………………………………….</a:t>
            </a:r>
          </a:p>
          <a:p>
            <a:pPr marL="0" indent="0" algn="just">
              <a:lnSpc>
                <a:spcPct val="150000"/>
              </a:lnSpc>
              <a:buNone/>
            </a:pPr>
            <a:r>
              <a:rPr lang="en-US" dirty="0"/>
              <a:t>“Provided that where the application is filed beyond the time allowed in sub-clauses (</a:t>
            </a:r>
            <a:r>
              <a:rPr lang="en-US" dirty="0" err="1"/>
              <a:t>i</a:t>
            </a:r>
            <a:r>
              <a:rPr lang="en-US" dirty="0"/>
              <a:t>) to (vi), the Principal Commissioner or Commissioner may, if he considers that there is a </a:t>
            </a:r>
            <a:r>
              <a:rPr lang="en-US" u="sng" dirty="0"/>
              <a:t>reasonable cause for delay in filing the application</a:t>
            </a:r>
            <a:r>
              <a:rPr lang="en-US" dirty="0"/>
              <a:t>, condone such delay and such application shall be deemed to have been filed within time;”.</a:t>
            </a:r>
          </a:p>
        </p:txBody>
      </p:sp>
    </p:spTree>
    <p:extLst>
      <p:ext uri="{BB962C8B-B14F-4D97-AF65-F5344CB8AC3E}">
        <p14:creationId xmlns:p14="http://schemas.microsoft.com/office/powerpoint/2010/main" val="31534931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F6112-EB30-4AB3-903D-E6995BD020FF}"/>
              </a:ext>
            </a:extLst>
          </p:cNvPr>
          <p:cNvSpPr>
            <a:spLocks noGrp="1"/>
          </p:cNvSpPr>
          <p:nvPr>
            <p:ph type="title"/>
          </p:nvPr>
        </p:nvSpPr>
        <p:spPr>
          <a:xfrm>
            <a:off x="838200" y="365125"/>
            <a:ext cx="10515600" cy="647749"/>
          </a:xfrm>
        </p:spPr>
        <p:txBody>
          <a:bodyPr anchor="ctr">
            <a:normAutofit/>
          </a:bodyPr>
          <a:lstStyle/>
          <a:p>
            <a:pPr algn="ctr"/>
            <a:r>
              <a:rPr lang="en-US" sz="2400" b="1" dirty="0"/>
              <a:t>Time limit for passing approval order  changed- </a:t>
            </a:r>
            <a:r>
              <a:rPr lang="en-US" sz="2400" b="1" i="0" u="none" strike="noStrike" baseline="0" dirty="0">
                <a:latin typeface="TimesNewRomanPSMT"/>
              </a:rPr>
              <a:t>Amendment of section 12AB (3)</a:t>
            </a:r>
            <a:endParaRPr lang="en-US" sz="2400" b="1" dirty="0"/>
          </a:p>
        </p:txBody>
      </p:sp>
      <p:graphicFrame>
        <p:nvGraphicFramePr>
          <p:cNvPr id="6" name="Table 6">
            <a:extLst>
              <a:ext uri="{FF2B5EF4-FFF2-40B4-BE49-F238E27FC236}">
                <a16:creationId xmlns:a16="http://schemas.microsoft.com/office/drawing/2014/main" id="{9CD50206-F039-4E3B-8B48-4E249F764E2D}"/>
              </a:ext>
            </a:extLst>
          </p:cNvPr>
          <p:cNvGraphicFramePr>
            <a:graphicFrameLocks noGrp="1"/>
          </p:cNvGraphicFramePr>
          <p:nvPr>
            <p:ph idx="1"/>
            <p:extLst>
              <p:ext uri="{D42A27DB-BD31-4B8C-83A1-F6EECF244321}">
                <p14:modId xmlns:p14="http://schemas.microsoft.com/office/powerpoint/2010/main" val="926814163"/>
              </p:ext>
            </p:extLst>
          </p:nvPr>
        </p:nvGraphicFramePr>
        <p:xfrm>
          <a:off x="838200" y="1533377"/>
          <a:ext cx="10515600" cy="4959497"/>
        </p:xfrm>
        <a:graphic>
          <a:graphicData uri="http://schemas.openxmlformats.org/drawingml/2006/table">
            <a:tbl>
              <a:tblPr firstRow="1" bandRow="1">
                <a:tableStyleId>{5C22544A-7EE6-4342-B048-85BDC9FD1C3A}</a:tableStyleId>
              </a:tblPr>
              <a:tblGrid>
                <a:gridCol w="624840">
                  <a:extLst>
                    <a:ext uri="{9D8B030D-6E8A-4147-A177-3AD203B41FA5}">
                      <a16:colId xmlns:a16="http://schemas.microsoft.com/office/drawing/2014/main" val="2532628642"/>
                    </a:ext>
                  </a:extLst>
                </a:gridCol>
                <a:gridCol w="4632960">
                  <a:extLst>
                    <a:ext uri="{9D8B030D-6E8A-4147-A177-3AD203B41FA5}">
                      <a16:colId xmlns:a16="http://schemas.microsoft.com/office/drawing/2014/main" val="2434432315"/>
                    </a:ext>
                  </a:extLst>
                </a:gridCol>
                <a:gridCol w="628357">
                  <a:extLst>
                    <a:ext uri="{9D8B030D-6E8A-4147-A177-3AD203B41FA5}">
                      <a16:colId xmlns:a16="http://schemas.microsoft.com/office/drawing/2014/main" val="1305446027"/>
                    </a:ext>
                  </a:extLst>
                </a:gridCol>
                <a:gridCol w="4629443">
                  <a:extLst>
                    <a:ext uri="{9D8B030D-6E8A-4147-A177-3AD203B41FA5}">
                      <a16:colId xmlns:a16="http://schemas.microsoft.com/office/drawing/2014/main" val="4288624452"/>
                    </a:ext>
                  </a:extLst>
                </a:gridCol>
              </a:tblGrid>
              <a:tr h="590609">
                <a:tc>
                  <a:txBody>
                    <a:bodyPr/>
                    <a:lstStyle/>
                    <a:p>
                      <a:endParaRPr lang="en-US"/>
                    </a:p>
                  </a:txBody>
                  <a:tcPr/>
                </a:tc>
                <a:tc>
                  <a:txBody>
                    <a:bodyPr/>
                    <a:lstStyle/>
                    <a:p>
                      <a:r>
                        <a:rPr lang="en-US" dirty="0"/>
                        <a:t>Earlier time limit for passing order</a:t>
                      </a:r>
                    </a:p>
                  </a:txBody>
                  <a:tcPr/>
                </a:tc>
                <a:tc>
                  <a:txBody>
                    <a:bodyPr/>
                    <a:lstStyle/>
                    <a:p>
                      <a:endParaRPr lang="en-US"/>
                    </a:p>
                  </a:txBody>
                  <a:tcPr/>
                </a:tc>
                <a:tc>
                  <a:txBody>
                    <a:bodyPr/>
                    <a:lstStyle/>
                    <a:p>
                      <a:r>
                        <a:rPr lang="en-US" dirty="0"/>
                        <a:t>amended time limit for passing order</a:t>
                      </a:r>
                    </a:p>
                  </a:txBody>
                  <a:tcPr/>
                </a:tc>
                <a:extLst>
                  <a:ext uri="{0D108BD9-81ED-4DB2-BD59-A6C34878D82A}">
                    <a16:rowId xmlns:a16="http://schemas.microsoft.com/office/drawing/2014/main" val="2207651541"/>
                  </a:ext>
                </a:extLst>
              </a:tr>
              <a:tr h="1456296">
                <a:tc>
                  <a:txBody>
                    <a:bodyPr/>
                    <a:lstStyle/>
                    <a:p>
                      <a:r>
                        <a:rPr lang="en-US" dirty="0"/>
                        <a:t>(</a:t>
                      </a:r>
                      <a:r>
                        <a:rPr lang="en-US" dirty="0" err="1"/>
                        <a:t>i</a:t>
                      </a:r>
                      <a:r>
                        <a:rPr lang="en-US" dirty="0"/>
                        <a:t>)</a:t>
                      </a:r>
                    </a:p>
                  </a:txBody>
                  <a:tcPr/>
                </a:tc>
                <a:tc>
                  <a:txBody>
                    <a:bodyPr/>
                    <a:lstStyle/>
                    <a:p>
                      <a:r>
                        <a:rPr lang="en-US" sz="1800" b="0" i="0" kern="1200" dirty="0">
                          <a:solidFill>
                            <a:schemeClr val="dk1"/>
                          </a:solidFill>
                          <a:effectLst/>
                          <a:latin typeface="+mn-lt"/>
                          <a:ea typeface="+mn-ea"/>
                          <a:cs typeface="+mn-cs"/>
                        </a:rPr>
                        <a:t>before expiry of the period of 3 months, calculated from the end of the month in which the application was received.</a:t>
                      </a:r>
                      <a:endParaRPr lang="en-US" dirty="0"/>
                    </a:p>
                  </a:txBody>
                  <a:tcPr/>
                </a:tc>
                <a:tc>
                  <a:txBody>
                    <a:bodyPr/>
                    <a:lstStyle/>
                    <a:p>
                      <a:r>
                        <a:rPr lang="en-US" dirty="0"/>
                        <a:t>(</a:t>
                      </a:r>
                      <a:r>
                        <a:rPr lang="en-US" dirty="0" err="1"/>
                        <a:t>i</a:t>
                      </a:r>
                      <a:r>
                        <a:rPr lang="en-US" dirty="0"/>
                        <a:t>)</a:t>
                      </a:r>
                    </a:p>
                  </a:txBody>
                  <a:tcPr/>
                </a:tc>
                <a:tc>
                  <a:txBody>
                    <a:bodyPr/>
                    <a:lstStyle/>
                    <a:p>
                      <a:r>
                        <a:rPr lang="en-US" sz="1800" b="0" i="0" u="none" strike="noStrike" kern="1200" baseline="0" dirty="0">
                          <a:solidFill>
                            <a:schemeClr val="dk1"/>
                          </a:solidFill>
                          <a:latin typeface="+mn-lt"/>
                          <a:ea typeface="+mn-ea"/>
                          <a:cs typeface="+mn-cs"/>
                        </a:rPr>
                        <a:t>3 months calculated from the end of the month in which the application was received in case of clause (</a:t>
                      </a:r>
                      <a:r>
                        <a:rPr lang="en-US" sz="1800" b="0" i="1" u="none" strike="noStrike" kern="1200" baseline="0" dirty="0">
                          <a:solidFill>
                            <a:schemeClr val="dk1"/>
                          </a:solidFill>
                          <a:latin typeface="+mn-lt"/>
                          <a:ea typeface="+mn-ea"/>
                          <a:cs typeface="+mn-cs"/>
                        </a:rPr>
                        <a:t>a</a:t>
                      </a:r>
                      <a:r>
                        <a:rPr lang="en-US" sz="1800" b="0" i="0" u="none" strike="noStrike" kern="1200" baseline="0" dirty="0">
                          <a:solidFill>
                            <a:schemeClr val="dk1"/>
                          </a:solidFill>
                          <a:latin typeface="+mn-lt"/>
                          <a:ea typeface="+mn-ea"/>
                          <a:cs typeface="+mn-cs"/>
                        </a:rPr>
                        <a:t>);</a:t>
                      </a:r>
                      <a:endParaRPr lang="en-US" dirty="0"/>
                    </a:p>
                  </a:txBody>
                  <a:tcPr/>
                </a:tc>
                <a:extLst>
                  <a:ext uri="{0D108BD9-81ED-4DB2-BD59-A6C34878D82A}">
                    <a16:rowId xmlns:a16="http://schemas.microsoft.com/office/drawing/2014/main" val="3358904462"/>
                  </a:ext>
                </a:extLst>
              </a:tr>
              <a:tr h="1456296">
                <a:tc>
                  <a:txBody>
                    <a:bodyPr/>
                    <a:lstStyle/>
                    <a:p>
                      <a:r>
                        <a:rPr lang="en-US" dirty="0"/>
                        <a:t>(ii)</a:t>
                      </a:r>
                    </a:p>
                  </a:txBody>
                  <a:tcPr/>
                </a:tc>
                <a:tc>
                  <a:txBody>
                    <a:bodyPr/>
                    <a:lstStyle/>
                    <a:p>
                      <a:r>
                        <a:rPr lang="en-US" sz="1800" b="0" i="0" kern="1200" dirty="0">
                          <a:solidFill>
                            <a:schemeClr val="dk1"/>
                          </a:solidFill>
                          <a:effectLst/>
                          <a:latin typeface="+mn-lt"/>
                          <a:ea typeface="+mn-ea"/>
                          <a:cs typeface="+mn-cs"/>
                        </a:rPr>
                        <a:t>before expiry of the period of  six months  calculated from the end of the month in which the application was received.</a:t>
                      </a:r>
                      <a:endParaRPr lang="en-US" dirty="0"/>
                    </a:p>
                  </a:txBody>
                  <a:tcPr/>
                </a:tc>
                <a:tc>
                  <a:txBody>
                    <a:bodyPr/>
                    <a:lstStyle/>
                    <a:p>
                      <a:r>
                        <a:rPr lang="en-US" dirty="0"/>
                        <a:t>(ii)</a:t>
                      </a:r>
                    </a:p>
                  </a:txBody>
                  <a:tcPr/>
                </a:tc>
                <a:tc>
                  <a:txBody>
                    <a:bodyPr/>
                    <a:lstStyle/>
                    <a:p>
                      <a:r>
                        <a:rPr lang="en-US" sz="1800" b="0" i="0" u="none" strike="noStrike" kern="1200" baseline="0" dirty="0">
                          <a:solidFill>
                            <a:schemeClr val="dk1"/>
                          </a:solidFill>
                          <a:latin typeface="+mn-lt"/>
                          <a:ea typeface="+mn-ea"/>
                          <a:cs typeface="+mn-cs"/>
                        </a:rPr>
                        <a:t>six months calculated from the end of the quarter in which the application was received in case of sub-clause (</a:t>
                      </a:r>
                      <a:r>
                        <a:rPr lang="en-US" sz="1800" b="0" i="1" u="none" strike="noStrike" kern="1200" baseline="0" dirty="0">
                          <a:solidFill>
                            <a:schemeClr val="dk1"/>
                          </a:solidFill>
                          <a:latin typeface="+mn-lt"/>
                          <a:ea typeface="+mn-ea"/>
                          <a:cs typeface="+mn-cs"/>
                        </a:rPr>
                        <a:t>ii</a:t>
                      </a:r>
                      <a:r>
                        <a:rPr lang="en-US" sz="1800" b="0" i="0" u="none" strike="noStrike" kern="1200" baseline="0" dirty="0">
                          <a:solidFill>
                            <a:schemeClr val="dk1"/>
                          </a:solidFill>
                          <a:latin typeface="+mn-lt"/>
                          <a:ea typeface="+mn-ea"/>
                          <a:cs typeface="+mn-cs"/>
                        </a:rPr>
                        <a:t>) of clause (</a:t>
                      </a:r>
                      <a:r>
                        <a:rPr lang="en-US" sz="1800" b="0" i="1" u="none" strike="noStrike" kern="1200" baseline="0" dirty="0">
                          <a:solidFill>
                            <a:schemeClr val="dk1"/>
                          </a:solidFill>
                          <a:latin typeface="+mn-lt"/>
                          <a:ea typeface="+mn-ea"/>
                          <a:cs typeface="+mn-cs"/>
                        </a:rPr>
                        <a:t>b</a:t>
                      </a:r>
                      <a:r>
                        <a:rPr lang="en-US" sz="1800" b="0" i="0" u="none" strike="noStrike" kern="1200" baseline="0" dirty="0">
                          <a:solidFill>
                            <a:schemeClr val="dk1"/>
                          </a:solidFill>
                          <a:latin typeface="+mn-lt"/>
                          <a:ea typeface="+mn-ea"/>
                          <a:cs typeface="+mn-cs"/>
                        </a:rPr>
                        <a:t>);</a:t>
                      </a:r>
                      <a:endParaRPr lang="en-US" dirty="0"/>
                    </a:p>
                  </a:txBody>
                  <a:tcPr/>
                </a:tc>
                <a:extLst>
                  <a:ext uri="{0D108BD9-81ED-4DB2-BD59-A6C34878D82A}">
                    <a16:rowId xmlns:a16="http://schemas.microsoft.com/office/drawing/2014/main" val="2142612162"/>
                  </a:ext>
                </a:extLst>
              </a:tr>
              <a:tr h="1456296">
                <a:tc>
                  <a:txBody>
                    <a:bodyPr/>
                    <a:lstStyle/>
                    <a:p>
                      <a:r>
                        <a:rPr lang="en-US" dirty="0"/>
                        <a:t>(iii)</a:t>
                      </a:r>
                    </a:p>
                  </a:txBody>
                  <a:tcPr/>
                </a:tc>
                <a:tc>
                  <a:txBody>
                    <a:bodyPr/>
                    <a:lstStyle/>
                    <a:p>
                      <a:r>
                        <a:rPr lang="en-US" sz="1800" b="0" i="0" kern="1200" dirty="0">
                          <a:solidFill>
                            <a:schemeClr val="dk1"/>
                          </a:solidFill>
                          <a:effectLst/>
                          <a:latin typeface="+mn-lt"/>
                          <a:ea typeface="+mn-ea"/>
                          <a:cs typeface="+mn-cs"/>
                        </a:rPr>
                        <a:t>before expiry of the period of one month,  calculated from the end of the month in which the application was received.</a:t>
                      </a:r>
                      <a:endParaRPr lang="en-US" dirty="0"/>
                    </a:p>
                  </a:txBody>
                  <a:tcPr/>
                </a:tc>
                <a:tc>
                  <a:txBody>
                    <a:bodyPr/>
                    <a:lstStyle/>
                    <a:p>
                      <a:r>
                        <a:rPr lang="en-US" dirty="0"/>
                        <a:t>(iii)</a:t>
                      </a:r>
                    </a:p>
                  </a:txBody>
                  <a:tcPr/>
                </a:tc>
                <a:tc>
                  <a:txBody>
                    <a:bodyPr/>
                    <a:lstStyle/>
                    <a:p>
                      <a:r>
                        <a:rPr lang="en-US" dirty="0"/>
                        <a:t>one month calculated from the end of the month in which the application was received in case of clause (c).”.</a:t>
                      </a:r>
                    </a:p>
                  </a:txBody>
                  <a:tcPr/>
                </a:tc>
                <a:extLst>
                  <a:ext uri="{0D108BD9-81ED-4DB2-BD59-A6C34878D82A}">
                    <a16:rowId xmlns:a16="http://schemas.microsoft.com/office/drawing/2014/main" val="2343397476"/>
                  </a:ext>
                </a:extLst>
              </a:tr>
            </a:tbl>
          </a:graphicData>
        </a:graphic>
      </p:graphicFrame>
    </p:spTree>
    <p:extLst>
      <p:ext uri="{BB962C8B-B14F-4D97-AF65-F5344CB8AC3E}">
        <p14:creationId xmlns:p14="http://schemas.microsoft.com/office/powerpoint/2010/main" val="1622039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B341B-BBA9-45EE-B370-91BC04834908}"/>
              </a:ext>
            </a:extLst>
          </p:cNvPr>
          <p:cNvSpPr>
            <a:spLocks noGrp="1"/>
          </p:cNvSpPr>
          <p:nvPr>
            <p:ph type="title"/>
          </p:nvPr>
        </p:nvSpPr>
        <p:spPr>
          <a:xfrm>
            <a:off x="838200" y="147711"/>
            <a:ext cx="10515600" cy="591478"/>
          </a:xfrm>
        </p:spPr>
        <p:txBody>
          <a:bodyPr>
            <a:normAutofit/>
          </a:bodyPr>
          <a:lstStyle/>
          <a:p>
            <a:r>
              <a:rPr lang="en-US" sz="3600" dirty="0"/>
              <a:t>Taxation of buy back of shares of a domestic company</a:t>
            </a:r>
          </a:p>
        </p:txBody>
      </p:sp>
      <p:sp>
        <p:nvSpPr>
          <p:cNvPr id="3" name="Content Placeholder 2">
            <a:extLst>
              <a:ext uri="{FF2B5EF4-FFF2-40B4-BE49-F238E27FC236}">
                <a16:creationId xmlns:a16="http://schemas.microsoft.com/office/drawing/2014/main" id="{7F3BD7EE-9E66-49B1-80EB-63B1C1F173AC}"/>
              </a:ext>
            </a:extLst>
          </p:cNvPr>
          <p:cNvSpPr>
            <a:spLocks noGrp="1"/>
          </p:cNvSpPr>
          <p:nvPr>
            <p:ph idx="1"/>
          </p:nvPr>
        </p:nvSpPr>
        <p:spPr>
          <a:xfrm>
            <a:off x="281353" y="858129"/>
            <a:ext cx="11746523" cy="5852160"/>
          </a:xfrm>
        </p:spPr>
        <p:txBody>
          <a:bodyPr>
            <a:normAutofit fontScale="70000" lnSpcReduction="20000"/>
          </a:bodyPr>
          <a:lstStyle/>
          <a:p>
            <a:pPr marL="0" indent="0">
              <a:buNone/>
            </a:pPr>
            <a:r>
              <a:rPr lang="en-US" dirty="0"/>
              <a:t>treatment of dividend and amount received on buyback of shares shall be similar</a:t>
            </a:r>
          </a:p>
          <a:p>
            <a:pPr marL="0" indent="0">
              <a:buNone/>
            </a:pPr>
            <a:r>
              <a:rPr lang="en-US" dirty="0"/>
              <a:t>It shall be computed as follows:</a:t>
            </a:r>
          </a:p>
          <a:p>
            <a:pPr marL="0" indent="0">
              <a:buNone/>
            </a:pPr>
            <a:r>
              <a:rPr lang="en-US" dirty="0"/>
              <a:t>(</a:t>
            </a:r>
            <a:r>
              <a:rPr lang="en-US" dirty="0" err="1"/>
              <a:t>i</a:t>
            </a:r>
            <a:r>
              <a:rPr lang="en-US" dirty="0"/>
              <a:t>) deeming value of consideration of shares under buy-back (for purposes of computing capital loss) as nil;</a:t>
            </a:r>
          </a:p>
          <a:p>
            <a:pPr marL="0" indent="0">
              <a:buNone/>
            </a:pPr>
            <a:r>
              <a:rPr lang="en-US" dirty="0"/>
              <a:t>(ii) allowing capital loss on buy-back, computed as value of consideration (nil) less cost of acquisition; Capital loss= Nil - Cost of acquisition</a:t>
            </a:r>
          </a:p>
          <a:p>
            <a:pPr marL="0" indent="0">
              <a:buNone/>
            </a:pPr>
            <a:r>
              <a:rPr lang="en-US" dirty="0"/>
              <a:t>(iii) allowing the carry forward of this capital loss, which may subsequently be set-off against consideration received on sale and thereby reduce the capital gains to this extent.</a:t>
            </a:r>
          </a:p>
          <a:p>
            <a:pPr marL="0" indent="0">
              <a:buNone/>
            </a:pPr>
            <a:r>
              <a:rPr lang="en-US" dirty="0"/>
              <a:t>Example :</a:t>
            </a:r>
          </a:p>
          <a:p>
            <a:pPr marL="0" indent="0">
              <a:buNone/>
            </a:pPr>
            <a:r>
              <a:rPr lang="en-US" dirty="0"/>
              <a:t>100 shares bought in 2020 @Rs. 40/- per share, Total cost of acquisition  of 100 shares =100x40 =Rs. 4000/-</a:t>
            </a:r>
          </a:p>
          <a:p>
            <a:pPr marL="0" indent="0">
              <a:buNone/>
            </a:pPr>
            <a:r>
              <a:rPr lang="en-US" dirty="0"/>
              <a:t>20 shares bought back in 2024 @Rs. 60/- per share, Income taxable as deemed dividend = Rs 60×20= Rs. 1200/-</a:t>
            </a:r>
          </a:p>
          <a:p>
            <a:pPr marL="0" indent="0">
              <a:buNone/>
            </a:pPr>
            <a:r>
              <a:rPr lang="en-US" dirty="0"/>
              <a:t>Capital loss on such buyback  of 20 shares = consideration ( Nil )- (Rs. 40 x 20) = loss of Rs. 800/-</a:t>
            </a:r>
          </a:p>
          <a:p>
            <a:pPr marL="0" indent="0">
              <a:buNone/>
            </a:pPr>
            <a:r>
              <a:rPr lang="en-US" dirty="0"/>
              <a:t>50 Shares sold in 2025 @Rs. 70 per share, Capital Gain Rs (3500 – 2000) =Rs. 1500</a:t>
            </a:r>
          </a:p>
          <a:p>
            <a:pPr marL="0" indent="0">
              <a:buNone/>
            </a:pPr>
            <a:endParaRPr lang="en-US" dirty="0"/>
          </a:p>
          <a:p>
            <a:pPr marL="0" indent="0">
              <a:buNone/>
            </a:pPr>
            <a:r>
              <a:rPr lang="en-US" dirty="0"/>
              <a:t>Chargeable capital gain after set off of capital  loss = loss Rs800 + capital gain of Rs 1500 = Rs. 700</a:t>
            </a:r>
          </a:p>
          <a:p>
            <a:pPr marL="0" indent="0">
              <a:buNone/>
            </a:pPr>
            <a:r>
              <a:rPr lang="en-US" dirty="0"/>
              <a:t>These amendments with effect from the 1st day of October, 2024, and will accordingly apply to any buy-back of shares that takes place on or after this date.</a:t>
            </a:r>
          </a:p>
          <a:p>
            <a:pPr marL="0" indent="0">
              <a:buNone/>
            </a:pPr>
            <a:r>
              <a:rPr lang="en-US" dirty="0"/>
              <a:t>Note :  section 2(22)(f) inserted , </a:t>
            </a:r>
          </a:p>
        </p:txBody>
      </p:sp>
    </p:spTree>
    <p:extLst>
      <p:ext uri="{BB962C8B-B14F-4D97-AF65-F5344CB8AC3E}">
        <p14:creationId xmlns:p14="http://schemas.microsoft.com/office/powerpoint/2010/main" val="40220154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21CF87-5C20-4C9A-A0B7-922B022A82F1}"/>
              </a:ext>
            </a:extLst>
          </p:cNvPr>
          <p:cNvSpPr>
            <a:spLocks noGrp="1"/>
          </p:cNvSpPr>
          <p:nvPr>
            <p:ph type="title"/>
          </p:nvPr>
        </p:nvSpPr>
        <p:spPr>
          <a:xfrm>
            <a:off x="699110" y="457200"/>
            <a:ext cx="3932237" cy="2243798"/>
          </a:xfrm>
        </p:spPr>
        <p:style>
          <a:lnRef idx="2">
            <a:schemeClr val="accent4"/>
          </a:lnRef>
          <a:fillRef idx="1">
            <a:schemeClr val="lt1"/>
          </a:fillRef>
          <a:effectRef idx="0">
            <a:schemeClr val="accent4"/>
          </a:effectRef>
          <a:fontRef idx="minor">
            <a:schemeClr val="dk1"/>
          </a:fontRef>
        </p:style>
        <p:txBody>
          <a:bodyPr>
            <a:normAutofit/>
          </a:bodyPr>
          <a:lstStyle/>
          <a:p>
            <a:pPr algn="ctr"/>
            <a:r>
              <a:rPr lang="en-US" sz="2400" dirty="0"/>
              <a:t>introduction of block assessment provisions in cases of search under</a:t>
            </a:r>
            <a:br>
              <a:rPr lang="en-US" sz="2400" dirty="0"/>
            </a:br>
            <a:r>
              <a:rPr lang="en-US" sz="2400" dirty="0"/>
              <a:t>Section 132 and requisition under section 132A.</a:t>
            </a:r>
            <a:br>
              <a:rPr lang="en-US" dirty="0"/>
            </a:br>
            <a:endParaRPr lang="en-US" dirty="0"/>
          </a:p>
        </p:txBody>
      </p:sp>
      <p:sp>
        <p:nvSpPr>
          <p:cNvPr id="5" name="Content Placeholder 4">
            <a:extLst>
              <a:ext uri="{FF2B5EF4-FFF2-40B4-BE49-F238E27FC236}">
                <a16:creationId xmlns:a16="http://schemas.microsoft.com/office/drawing/2014/main" id="{90695E85-52E8-4461-9CD7-BEEF3487DF24}"/>
              </a:ext>
            </a:extLst>
          </p:cNvPr>
          <p:cNvSpPr>
            <a:spLocks noGrp="1"/>
          </p:cNvSpPr>
          <p:nvPr>
            <p:ph idx="1"/>
          </p:nvPr>
        </p:nvSpPr>
        <p:spPr>
          <a:xfrm>
            <a:off x="5183187" y="253219"/>
            <a:ext cx="6661809" cy="6457070"/>
          </a:xfrm>
        </p:spPr>
        <p:txBody>
          <a:bodyPr>
            <a:normAutofit fontScale="47500" lnSpcReduction="20000"/>
          </a:bodyPr>
          <a:lstStyle/>
          <a:p>
            <a:pPr marL="0" indent="0" algn="just">
              <a:lnSpc>
                <a:spcPct val="170000"/>
              </a:lnSpc>
              <a:buNone/>
            </a:pPr>
            <a:r>
              <a:rPr lang="en-US" b="1" dirty="0"/>
              <a:t>Finance Act, 2021 </a:t>
            </a:r>
            <a:r>
              <a:rPr lang="en-US" dirty="0"/>
              <a:t>the provisions of section 153A and section 153C of the Act were amended to provide that the said provision shall only apply to search and seizure proceedings under section 132 or requisition under section 132A of the Act initiated on or before 31.03.2021. The separate regime for search assessments  was  abolished  and  such  assessments  were  subsumed  into  the  reassessment provisions.  Further,  sections  147,  148,  149,  151  and  151A  of  the  Act  were  also amended  to  provide  that  in  case  of  search,  survey  or  requisition  initiated  or conducted  on  or  after  the  1st  April,  2021,  it  shall  be  deemed  that  the  Assessing Officer (AO) has information which suggests that the income chargeable to tax has escaped assessment  in  the  case  of  the  assessee  for  the  three  assessment  years immediately preceding the assessment year relevant to the previous year in which the   search   is   initiated   or   requisition   is   made   or   any   material   is   seized   or requisitioned.  Further,  if  the  AO  has  information  which  suggests  that  the  income escaping  assessment,  represented  in  the  form  of  asset,  amounts  to  or  is  likely  to amount  to fifty  lakh  rupees or more,  notice under  section  148  can  be  issued  if  ten years have not elapsed from the end of the relevant assessment year</a:t>
            </a:r>
          </a:p>
        </p:txBody>
      </p:sp>
      <p:sp>
        <p:nvSpPr>
          <p:cNvPr id="6" name="Text Placeholder 5">
            <a:extLst>
              <a:ext uri="{FF2B5EF4-FFF2-40B4-BE49-F238E27FC236}">
                <a16:creationId xmlns:a16="http://schemas.microsoft.com/office/drawing/2014/main" id="{98230C0A-A48B-456A-A60D-3D6C45B91ED6}"/>
              </a:ext>
            </a:extLst>
          </p:cNvPr>
          <p:cNvSpPr>
            <a:spLocks noGrp="1"/>
          </p:cNvSpPr>
          <p:nvPr>
            <p:ph type="body" sz="half" idx="2"/>
          </p:nvPr>
        </p:nvSpPr>
        <p:spPr>
          <a:xfrm>
            <a:off x="699111" y="2700998"/>
            <a:ext cx="3932237" cy="3263704"/>
          </a:xfrm>
        </p:spPr>
        <p:style>
          <a:lnRef idx="2">
            <a:schemeClr val="accent5"/>
          </a:lnRef>
          <a:fillRef idx="1">
            <a:schemeClr val="lt1"/>
          </a:fillRef>
          <a:effectRef idx="0">
            <a:schemeClr val="accent5"/>
          </a:effectRef>
          <a:fontRef idx="minor">
            <a:schemeClr val="dk1"/>
          </a:fontRef>
        </p:style>
        <p:txBody>
          <a:bodyPr anchor="ctr">
            <a:normAutofit/>
          </a:bodyPr>
          <a:lstStyle/>
          <a:p>
            <a:pPr marL="285750" indent="-285750" algn="just" rtl="0">
              <a:spcBef>
                <a:spcPts val="0"/>
              </a:spcBef>
              <a:spcAft>
                <a:spcPts val="0"/>
              </a:spcAft>
              <a:buFont typeface="Arial" panose="020B0604020202020204" pitchFamily="34" charset="0"/>
              <a:buChar char="•"/>
            </a:pPr>
            <a:r>
              <a:rPr lang="en-US" sz="1800" i="0" u="none" strike="noStrike" dirty="0">
                <a:solidFill>
                  <a:srgbClr val="000000"/>
                </a:solidFill>
                <a:effectLst/>
                <a:latin typeface="Arial" panose="020B0604020202020204" pitchFamily="34" charset="0"/>
              </a:rPr>
              <a:t>Search or seizure on or before 31.03.2021:  provisions of section 153A and section 153C of the Act.</a:t>
            </a:r>
            <a:endParaRPr lang="en-US" dirty="0">
              <a:effectLst/>
            </a:endParaRPr>
          </a:p>
          <a:p>
            <a:pPr marL="285750" indent="-285750">
              <a:buFont typeface="Arial" panose="020B0604020202020204" pitchFamily="34" charset="0"/>
              <a:buChar char="•"/>
            </a:pPr>
            <a:r>
              <a:rPr lang="en-US" sz="1800" i="0" u="none" strike="noStrike" dirty="0">
                <a:solidFill>
                  <a:srgbClr val="000000"/>
                </a:solidFill>
                <a:effectLst/>
                <a:latin typeface="Arial" panose="020B0604020202020204" pitchFamily="34" charset="0"/>
              </a:rPr>
              <a:t>Search on or after 01-04-2021 but before 01-09-2024 shall be dealt by reassessment provision</a:t>
            </a:r>
          </a:p>
          <a:p>
            <a:pPr marL="285750" indent="-285750" algn="just" rtl="0">
              <a:spcBef>
                <a:spcPts val="0"/>
              </a:spcBef>
              <a:spcAft>
                <a:spcPts val="0"/>
              </a:spcAft>
              <a:buFont typeface="Arial" panose="020B0604020202020204" pitchFamily="34" charset="0"/>
              <a:buChar char="•"/>
            </a:pPr>
            <a:endParaRPr lang="en-US" sz="1800" i="0" u="none" strike="noStrike" dirty="0">
              <a:solidFill>
                <a:srgbClr val="000000"/>
              </a:solidFill>
              <a:effectLst/>
              <a:latin typeface="Arial" panose="020B0604020202020204" pitchFamily="34" charset="0"/>
            </a:endParaRPr>
          </a:p>
          <a:p>
            <a:pPr marL="285750" indent="-285750" algn="just" rtl="0">
              <a:spcBef>
                <a:spcPts val="0"/>
              </a:spcBef>
              <a:spcAft>
                <a:spcPts val="0"/>
              </a:spcAft>
              <a:buFont typeface="Arial" panose="020B0604020202020204" pitchFamily="34" charset="0"/>
              <a:buChar char="•"/>
            </a:pPr>
            <a:r>
              <a:rPr lang="en-US" sz="1800" i="0" u="none" strike="noStrike" dirty="0">
                <a:solidFill>
                  <a:srgbClr val="000000"/>
                </a:solidFill>
                <a:effectLst/>
                <a:latin typeface="Arial" panose="020B0604020202020204" pitchFamily="34" charset="0"/>
              </a:rPr>
              <a:t>Search on after 01-09-2024 :</a:t>
            </a:r>
            <a:endParaRPr lang="en-US" sz="2000" dirty="0">
              <a:effectLst/>
            </a:endParaRPr>
          </a:p>
          <a:p>
            <a:endParaRPr lang="en-US" dirty="0"/>
          </a:p>
        </p:txBody>
      </p:sp>
    </p:spTree>
    <p:extLst>
      <p:ext uri="{BB962C8B-B14F-4D97-AF65-F5344CB8AC3E}">
        <p14:creationId xmlns:p14="http://schemas.microsoft.com/office/powerpoint/2010/main" val="1304346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85686E-B760-4B75-9978-6DFB06E2C5B6}"/>
              </a:ext>
            </a:extLst>
          </p:cNvPr>
          <p:cNvSpPr>
            <a:spLocks noGrp="1"/>
          </p:cNvSpPr>
          <p:nvPr>
            <p:ph idx="1"/>
          </p:nvPr>
        </p:nvSpPr>
        <p:spPr>
          <a:xfrm>
            <a:off x="2707274" y="992187"/>
            <a:ext cx="8251458" cy="4873625"/>
          </a:xfrm>
        </p:spPr>
        <p:style>
          <a:lnRef idx="2">
            <a:schemeClr val="accent3"/>
          </a:lnRef>
          <a:fillRef idx="1">
            <a:schemeClr val="lt1"/>
          </a:fillRef>
          <a:effectRef idx="0">
            <a:schemeClr val="accent3"/>
          </a:effectRef>
          <a:fontRef idx="minor">
            <a:schemeClr val="dk1"/>
          </a:fontRef>
        </p:style>
        <p:txBody>
          <a:bodyPr>
            <a:normAutofit fontScale="92500" lnSpcReduction="20000"/>
          </a:bodyPr>
          <a:lstStyle/>
          <a:p>
            <a:pPr marL="0" indent="0" algn="just">
              <a:lnSpc>
                <a:spcPct val="150000"/>
              </a:lnSpc>
              <a:buNone/>
            </a:pPr>
            <a:r>
              <a:rPr lang="en-US" dirty="0"/>
              <a:t>Where on or after the 1st day of September, 2024, a search is initiated under section  132,  or  books  of  account,  other  documents  or  any  assets  are requisitioned  under  section  132A,  in  the  case  of  any  person,  the  Assessing Officer shall proceed to assess or reassess the total income of such person in accordance with the provisions of the said Chapter XIV-B</a:t>
            </a:r>
          </a:p>
          <a:p>
            <a:pPr marL="0" indent="0">
              <a:buNone/>
            </a:pPr>
            <a:endParaRPr lang="en-US" dirty="0"/>
          </a:p>
        </p:txBody>
      </p:sp>
    </p:spTree>
    <p:extLst>
      <p:ext uri="{BB962C8B-B14F-4D97-AF65-F5344CB8AC3E}">
        <p14:creationId xmlns:p14="http://schemas.microsoft.com/office/powerpoint/2010/main" val="12242167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F5FCA-F8C8-4A12-89E7-E2AE3CAE8186}"/>
              </a:ext>
            </a:extLst>
          </p:cNvPr>
          <p:cNvSpPr>
            <a:spLocks noGrp="1"/>
          </p:cNvSpPr>
          <p:nvPr>
            <p:ph type="title"/>
          </p:nvPr>
        </p:nvSpPr>
        <p:spPr>
          <a:xfrm>
            <a:off x="1036735" y="2398542"/>
            <a:ext cx="3932237" cy="1600200"/>
          </a:xfrm>
        </p:spPr>
        <p:txBody>
          <a:bodyPr anchor="ctr"/>
          <a:lstStyle/>
          <a:p>
            <a:r>
              <a:rPr lang="en-US" sz="1800" b="1" i="0" u="none" strike="noStrike" dirty="0">
                <a:solidFill>
                  <a:srgbClr val="000000"/>
                </a:solidFill>
                <a:effectLst/>
                <a:latin typeface="Arial" panose="020B0604020202020204" pitchFamily="34" charset="0"/>
              </a:rPr>
              <a:t>Meaning of ‘block period’ </a:t>
            </a:r>
            <a:endParaRPr lang="en-US" dirty="0"/>
          </a:p>
        </p:txBody>
      </p:sp>
      <p:sp>
        <p:nvSpPr>
          <p:cNvPr id="3" name="Content Placeholder 2">
            <a:extLst>
              <a:ext uri="{FF2B5EF4-FFF2-40B4-BE49-F238E27FC236}">
                <a16:creationId xmlns:a16="http://schemas.microsoft.com/office/drawing/2014/main" id="{F77E6555-0490-44D1-98F1-E0E1D2BA4F62}"/>
              </a:ext>
            </a:extLst>
          </p:cNvPr>
          <p:cNvSpPr>
            <a:spLocks noGrp="1"/>
          </p:cNvSpPr>
          <p:nvPr>
            <p:ph idx="1"/>
          </p:nvPr>
        </p:nvSpPr>
        <p:spPr>
          <a:xfrm>
            <a:off x="5183188" y="987425"/>
            <a:ext cx="6172200" cy="5469646"/>
          </a:xfrm>
        </p:spPr>
        <p:txBody>
          <a:bodyPr anchor="ctr">
            <a:normAutofit fontScale="70000" lnSpcReduction="20000"/>
          </a:bodyPr>
          <a:lstStyle/>
          <a:p>
            <a:pPr marL="0" indent="0" algn="just">
              <a:lnSpc>
                <a:spcPct val="150000"/>
              </a:lnSpc>
              <a:buNone/>
            </a:pPr>
            <a:r>
              <a:rPr lang="en-US" dirty="0"/>
              <a:t>‘block period’ shall consist of previous years relevant to six assessment years  preceding  the  previous  year  in  which  the  search  was  initiated  under section  132  or  any  requisition  was  made  under  section  132A  and  shall include the period starting from the 1st of April of the previous year in which search  was  initiated  or  requisition  was  made  and  ending  on  the  date  of  the execution  of  the  last  of  the  authorisations  for  such  search  or  date  of  such requisition.</a:t>
            </a:r>
          </a:p>
          <a:p>
            <a:pPr marL="0" indent="0">
              <a:buNone/>
            </a:pPr>
            <a:endParaRPr lang="en-US" dirty="0"/>
          </a:p>
        </p:txBody>
      </p:sp>
    </p:spTree>
    <p:extLst>
      <p:ext uri="{BB962C8B-B14F-4D97-AF65-F5344CB8AC3E}">
        <p14:creationId xmlns:p14="http://schemas.microsoft.com/office/powerpoint/2010/main" val="32795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92480" y="136525"/>
            <a:ext cx="10515600" cy="926465"/>
          </a:xfrm>
        </p:spPr>
        <p:style>
          <a:lnRef idx="2">
            <a:schemeClr val="accent5">
              <a:shade val="50000"/>
            </a:schemeClr>
          </a:lnRef>
          <a:fillRef idx="1">
            <a:schemeClr val="accent5"/>
          </a:fillRef>
          <a:effectRef idx="0">
            <a:schemeClr val="accent5"/>
          </a:effectRef>
          <a:fontRef idx="minor">
            <a:schemeClr val="lt1"/>
          </a:fontRef>
        </p:style>
        <p:txBody>
          <a:bodyPr/>
          <a:lstStyle/>
          <a:p>
            <a:pPr algn="ctr"/>
            <a:r>
              <a:rPr lang="en-US" dirty="0"/>
              <a:t>Contents for discussion</a:t>
            </a:r>
          </a:p>
        </p:txBody>
      </p:sp>
      <p:sp>
        <p:nvSpPr>
          <p:cNvPr id="4" name="Content Placeholder 3"/>
          <p:cNvSpPr>
            <a:spLocks noGrp="1"/>
          </p:cNvSpPr>
          <p:nvPr>
            <p:ph idx="1"/>
          </p:nvPr>
        </p:nvSpPr>
        <p:spPr>
          <a:xfrm>
            <a:off x="849630" y="1266092"/>
            <a:ext cx="10515600" cy="5482371"/>
          </a:xfrm>
        </p:spPr>
        <p:style>
          <a:lnRef idx="2">
            <a:schemeClr val="accent5"/>
          </a:lnRef>
          <a:fillRef idx="1">
            <a:schemeClr val="lt1"/>
          </a:fillRef>
          <a:effectRef idx="0">
            <a:schemeClr val="accent5"/>
          </a:effectRef>
          <a:fontRef idx="minor">
            <a:schemeClr val="dk1"/>
          </a:fontRef>
        </p:style>
        <p:txBody>
          <a:bodyPr anchor="ctr">
            <a:normAutofit fontScale="92500" lnSpcReduction="10000"/>
          </a:bodyPr>
          <a:lstStyle/>
          <a:p>
            <a:pPr>
              <a:lnSpc>
                <a:spcPct val="150000"/>
              </a:lnSpc>
            </a:pPr>
            <a:r>
              <a:rPr lang="en-US" sz="2500" dirty="0"/>
              <a:t>Finance  Act  (No. 2) 2024 in general specially </a:t>
            </a:r>
          </a:p>
          <a:p>
            <a:pPr>
              <a:lnSpc>
                <a:spcPct val="150000"/>
              </a:lnSpc>
            </a:pPr>
            <a:r>
              <a:rPr lang="en-US" sz="2500" dirty="0"/>
              <a:t>Rate of tax as per section 115BAC</a:t>
            </a:r>
          </a:p>
          <a:p>
            <a:pPr>
              <a:lnSpc>
                <a:spcPct val="150000"/>
              </a:lnSpc>
            </a:pPr>
            <a:r>
              <a:rPr lang="en-US" sz="2500" dirty="0"/>
              <a:t>Section  2(42A), 55AA , 12AB(3), 12AC, 12A(1)(ac),  15,16 and 17, 28, 36(1)(</a:t>
            </a:r>
            <a:r>
              <a:rPr lang="en-US" sz="2500" dirty="0" err="1"/>
              <a:t>iva</a:t>
            </a:r>
            <a:r>
              <a:rPr lang="en-US" sz="2500" dirty="0"/>
              <a:t>), 37(1)(iv),  40(b), 57 (</a:t>
            </a:r>
            <a:r>
              <a:rPr lang="en-US" sz="2500" dirty="0" err="1"/>
              <a:t>iia</a:t>
            </a:r>
            <a:r>
              <a:rPr lang="en-US" sz="2500" dirty="0"/>
              <a:t>), 56(2)(</a:t>
            </a:r>
            <a:r>
              <a:rPr lang="en-US" sz="2500" dirty="0" err="1"/>
              <a:t>viib</a:t>
            </a:r>
            <a:r>
              <a:rPr lang="en-US" sz="2500" dirty="0"/>
              <a:t>), 87A, 111A, 112A.</a:t>
            </a:r>
          </a:p>
          <a:p>
            <a:pPr>
              <a:lnSpc>
                <a:spcPct val="150000"/>
              </a:lnSpc>
            </a:pPr>
            <a:r>
              <a:rPr lang="en-US" sz="2500" dirty="0"/>
              <a:t>Changes in  TDS provisions such as section 192, 194C, 194IA, 194T, 200, 206C(1F) etc. </a:t>
            </a:r>
          </a:p>
          <a:p>
            <a:pPr>
              <a:lnSpc>
                <a:spcPct val="150000"/>
              </a:lnSpc>
            </a:pPr>
            <a:r>
              <a:rPr lang="en-US" sz="2500" dirty="0"/>
              <a:t>Section 148,148A,149,151 substituted.</a:t>
            </a:r>
          </a:p>
          <a:p>
            <a:pPr>
              <a:lnSpc>
                <a:spcPct val="150000"/>
              </a:lnSpc>
            </a:pPr>
            <a:r>
              <a:rPr lang="en-US" sz="2500" dirty="0"/>
              <a:t>New chapter- XIV-B Section 158BA to 158BI.</a:t>
            </a:r>
          </a:p>
          <a:p>
            <a:pPr>
              <a:lnSpc>
                <a:spcPct val="150000"/>
              </a:lnSpc>
            </a:pPr>
            <a:r>
              <a:rPr lang="en-US" sz="2500" dirty="0"/>
              <a:t>Rule 9(1), 10, 11(2) of - part A, 6 - part B (Forth Schedule), 2A, 2B, 2BB, 2BBA, 3, 3A, 6AAA, 11A, 11B, 11DD, 26, 26A, 28AA, 30, 31, 115, 125, 126B.</a:t>
            </a:r>
            <a:endParaRPr lang="en-US" sz="2000" dirty="0"/>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6C4E5-2B70-4686-B516-26A41EDA3F8F}"/>
              </a:ext>
            </a:extLst>
          </p:cNvPr>
          <p:cNvSpPr>
            <a:spLocks noGrp="1"/>
          </p:cNvSpPr>
          <p:nvPr>
            <p:ph type="title"/>
          </p:nvPr>
        </p:nvSpPr>
        <p:spPr>
          <a:xfrm>
            <a:off x="836612" y="2628900"/>
            <a:ext cx="3549332" cy="1600200"/>
          </a:xfrm>
        </p:spPr>
        <p:style>
          <a:lnRef idx="2">
            <a:schemeClr val="accent3"/>
          </a:lnRef>
          <a:fillRef idx="1">
            <a:schemeClr val="lt1"/>
          </a:fillRef>
          <a:effectRef idx="0">
            <a:schemeClr val="accent3"/>
          </a:effectRef>
          <a:fontRef idx="minor">
            <a:schemeClr val="dk1"/>
          </a:fontRef>
        </p:style>
        <p:txBody>
          <a:bodyPr anchor="ctr">
            <a:normAutofit fontScale="90000"/>
          </a:bodyPr>
          <a:lstStyle/>
          <a:p>
            <a:r>
              <a:rPr lang="en-US" dirty="0"/>
              <a:t>Regular  assessments  for  the  block  period  shall  abate. </a:t>
            </a:r>
          </a:p>
        </p:txBody>
      </p:sp>
      <p:sp>
        <p:nvSpPr>
          <p:cNvPr id="3" name="Content Placeholder 2">
            <a:extLst>
              <a:ext uri="{FF2B5EF4-FFF2-40B4-BE49-F238E27FC236}">
                <a16:creationId xmlns:a16="http://schemas.microsoft.com/office/drawing/2014/main" id="{39C1C492-4344-4E21-BE49-3C185B09D533}"/>
              </a:ext>
            </a:extLst>
          </p:cNvPr>
          <p:cNvSpPr>
            <a:spLocks noGrp="1"/>
          </p:cNvSpPr>
          <p:nvPr>
            <p:ph idx="1"/>
          </p:nvPr>
        </p:nvSpPr>
        <p:spPr>
          <a:xfrm>
            <a:off x="4543865" y="987425"/>
            <a:ext cx="6811523" cy="4873625"/>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marL="0" indent="0" algn="just">
              <a:lnSpc>
                <a:spcPct val="150000"/>
              </a:lnSpc>
              <a:buNone/>
            </a:pPr>
            <a:r>
              <a:rPr lang="en-US" dirty="0"/>
              <a:t>Regular  assessments  for  the  block  period  shall  abate.  There  will  be  one consolidated  assessment  for  the  block  period.  Till  block  assessment  is complete,  no  further  assessment/reassessment  proceeding  shall  take  place in respect of the period covered in the block.</a:t>
            </a:r>
          </a:p>
          <a:p>
            <a:pPr marL="0" indent="0">
              <a:buNone/>
            </a:pPr>
            <a:endParaRPr lang="en-US" dirty="0"/>
          </a:p>
        </p:txBody>
      </p:sp>
    </p:spTree>
    <p:extLst>
      <p:ext uri="{BB962C8B-B14F-4D97-AF65-F5344CB8AC3E}">
        <p14:creationId xmlns:p14="http://schemas.microsoft.com/office/powerpoint/2010/main" val="32029406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47FE8-39FB-4996-ABD4-9CE05FC67F36}"/>
              </a:ext>
            </a:extLst>
          </p:cNvPr>
          <p:cNvSpPr>
            <a:spLocks noGrp="1"/>
          </p:cNvSpPr>
          <p:nvPr>
            <p:ph type="title"/>
          </p:nvPr>
        </p:nvSpPr>
        <p:spPr>
          <a:xfrm>
            <a:off x="836612" y="2314135"/>
            <a:ext cx="3932237" cy="1600200"/>
          </a:xfrm>
        </p:spPr>
        <p:txBody>
          <a:bodyPr anchor="ctr"/>
          <a:lstStyle/>
          <a:p>
            <a:pPr algn="ctr"/>
            <a:r>
              <a:rPr lang="en-US" sz="1800" b="1" i="0" u="none" strike="noStrike" dirty="0">
                <a:solidFill>
                  <a:srgbClr val="000000"/>
                </a:solidFill>
                <a:effectLst/>
                <a:latin typeface="Arial" panose="020B0604020202020204" pitchFamily="34" charset="0"/>
              </a:rPr>
              <a:t>undisclosed  income</a:t>
            </a:r>
            <a:endParaRPr lang="en-US" dirty="0"/>
          </a:p>
        </p:txBody>
      </p:sp>
      <p:sp>
        <p:nvSpPr>
          <p:cNvPr id="3" name="Content Placeholder 2">
            <a:extLst>
              <a:ext uri="{FF2B5EF4-FFF2-40B4-BE49-F238E27FC236}">
                <a16:creationId xmlns:a16="http://schemas.microsoft.com/office/drawing/2014/main" id="{09D20A59-DABF-421B-A81F-20CD9AF44231}"/>
              </a:ext>
            </a:extLst>
          </p:cNvPr>
          <p:cNvSpPr>
            <a:spLocks noGrp="1"/>
          </p:cNvSpPr>
          <p:nvPr>
            <p:ph idx="1"/>
          </p:nvPr>
        </p:nvSpPr>
        <p:spPr>
          <a:xfrm>
            <a:off x="5183188" y="168812"/>
            <a:ext cx="6172200" cy="6555545"/>
          </a:xfrm>
        </p:spPr>
        <p:txBody>
          <a:bodyPr anchor="ctr">
            <a:normAutofit fontScale="62500" lnSpcReduction="20000"/>
          </a:bodyPr>
          <a:lstStyle/>
          <a:p>
            <a:pPr marL="0" indent="0" algn="just">
              <a:lnSpc>
                <a:spcPct val="170000"/>
              </a:lnSpc>
              <a:buNone/>
            </a:pPr>
            <a:r>
              <a:rPr lang="en-US" dirty="0"/>
              <a:t>undisclosed  income  which  shall  include  any  money,  bullion, jewellery or other valuable article or thing or any expenditure or any income based   on   any   entry   in   the  books   of   account   or  other   documents   or transactions,  where  such  money,  bullion,  jewellery,  valuable  article,  thing, entry  in  the  books  of  account  or  other  document  or  transaction  represents wholly  or  partly  income  or  property  which  has  not  been  or  would  not  have been  disclosed  for  the  purposes  of  this  Act,  or  any  expense,  deduction  or allowance </a:t>
            </a:r>
            <a:r>
              <a:rPr lang="en-US" b="1" dirty="0"/>
              <a:t>claimed under this Act which is found to be incorrect.</a:t>
            </a:r>
          </a:p>
        </p:txBody>
      </p:sp>
    </p:spTree>
    <p:extLst>
      <p:ext uri="{BB962C8B-B14F-4D97-AF65-F5344CB8AC3E}">
        <p14:creationId xmlns:p14="http://schemas.microsoft.com/office/powerpoint/2010/main" val="33043477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959C5-3F6B-48DA-92A7-A7E19BB3AE01}"/>
              </a:ext>
            </a:extLst>
          </p:cNvPr>
          <p:cNvSpPr>
            <a:spLocks noGrp="1"/>
          </p:cNvSpPr>
          <p:nvPr>
            <p:ph type="title"/>
          </p:nvPr>
        </p:nvSpPr>
        <p:spPr>
          <a:xfrm>
            <a:off x="1022668" y="2359026"/>
            <a:ext cx="3932237" cy="1600200"/>
          </a:xfrm>
        </p:spPr>
        <p:txBody>
          <a:bodyPr anchor="ctr"/>
          <a:lstStyle/>
          <a:p>
            <a:r>
              <a:rPr lang="en-US" dirty="0"/>
              <a:t>Computation of undisclosed income</a:t>
            </a:r>
          </a:p>
        </p:txBody>
      </p:sp>
      <p:sp>
        <p:nvSpPr>
          <p:cNvPr id="3" name="Content Placeholder 2">
            <a:extLst>
              <a:ext uri="{FF2B5EF4-FFF2-40B4-BE49-F238E27FC236}">
                <a16:creationId xmlns:a16="http://schemas.microsoft.com/office/drawing/2014/main" id="{53965F6E-016D-487C-84F4-27FE531699B6}"/>
              </a:ext>
            </a:extLst>
          </p:cNvPr>
          <p:cNvSpPr>
            <a:spLocks noGrp="1"/>
          </p:cNvSpPr>
          <p:nvPr>
            <p:ph idx="1"/>
          </p:nvPr>
        </p:nvSpPr>
        <p:spPr>
          <a:xfrm>
            <a:off x="5183188" y="457201"/>
            <a:ext cx="6172200" cy="5403850"/>
          </a:xfrm>
        </p:spPr>
        <p:txBody>
          <a:bodyPr>
            <a:normAutofit fontScale="70000" lnSpcReduction="20000"/>
          </a:bodyPr>
          <a:lstStyle/>
          <a:p>
            <a:pPr marL="0" indent="0" algn="just">
              <a:lnSpc>
                <a:spcPct val="160000"/>
              </a:lnSpc>
              <a:buNone/>
            </a:pPr>
            <a:r>
              <a:rPr lang="en-US" dirty="0"/>
              <a:t>The  undisclosed  income  falling  within  the  block  period, forming  part  of  the total income, shall be computed in accordance with the provisions of this Act, on   the   basis   of   evidence   found   as   a   result   of   search   or   survey   in consequence  of  such  search  or  requisition  of  books  of  account  or  other documents  and  such other  materials  or  information  as  are  either  available with  the  Assessing  Officer  or  come  to  his  notice  by  any  means  during  the course of proceedings under the said Chapter.</a:t>
            </a:r>
          </a:p>
          <a:p>
            <a:pPr marL="0" indent="0">
              <a:buNone/>
            </a:pPr>
            <a:endParaRPr lang="en-US" dirty="0"/>
          </a:p>
        </p:txBody>
      </p:sp>
    </p:spTree>
    <p:extLst>
      <p:ext uri="{BB962C8B-B14F-4D97-AF65-F5344CB8AC3E}">
        <p14:creationId xmlns:p14="http://schemas.microsoft.com/office/powerpoint/2010/main" val="39691816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3026C-ED60-4C2F-A573-151BAA3C4300}"/>
              </a:ext>
            </a:extLst>
          </p:cNvPr>
          <p:cNvSpPr>
            <a:spLocks noGrp="1"/>
          </p:cNvSpPr>
          <p:nvPr>
            <p:ph type="title"/>
          </p:nvPr>
        </p:nvSpPr>
        <p:spPr>
          <a:xfrm>
            <a:off x="836612" y="2624137"/>
            <a:ext cx="3932237" cy="1600200"/>
          </a:xfrm>
        </p:spPr>
        <p:style>
          <a:lnRef idx="2">
            <a:schemeClr val="accent1"/>
          </a:lnRef>
          <a:fillRef idx="1">
            <a:schemeClr val="lt1"/>
          </a:fillRef>
          <a:effectRef idx="0">
            <a:schemeClr val="accent1"/>
          </a:effectRef>
          <a:fontRef idx="minor">
            <a:schemeClr val="dk1"/>
          </a:fontRef>
        </p:style>
        <p:txBody>
          <a:bodyPr anchor="ctr"/>
          <a:lstStyle/>
          <a:p>
            <a:r>
              <a:rPr lang="en-US" dirty="0"/>
              <a:t>Handing over to jurisdictional officer  </a:t>
            </a:r>
          </a:p>
        </p:txBody>
      </p:sp>
      <p:sp>
        <p:nvSpPr>
          <p:cNvPr id="3" name="Content Placeholder 2">
            <a:extLst>
              <a:ext uri="{FF2B5EF4-FFF2-40B4-BE49-F238E27FC236}">
                <a16:creationId xmlns:a16="http://schemas.microsoft.com/office/drawing/2014/main" id="{A09637AA-EE3C-43C2-8DB3-28A3A9BA980C}"/>
              </a:ext>
            </a:extLst>
          </p:cNvPr>
          <p:cNvSpPr>
            <a:spLocks noGrp="1"/>
          </p:cNvSpPr>
          <p:nvPr>
            <p:ph idx="1"/>
          </p:nvPr>
        </p:nvSpPr>
        <p:spPr>
          <a:xfrm>
            <a:off x="5183188" y="168813"/>
            <a:ext cx="6704012" cy="6689188"/>
          </a:xfrm>
        </p:spPr>
        <p:txBody>
          <a:bodyPr anchor="ctr">
            <a:normAutofit fontScale="55000" lnSpcReduction="20000"/>
          </a:bodyPr>
          <a:lstStyle/>
          <a:p>
            <a:pPr marL="0" indent="0" algn="just">
              <a:lnSpc>
                <a:spcPct val="170000"/>
              </a:lnSpc>
              <a:buNone/>
            </a:pPr>
            <a:r>
              <a:rPr lang="en-US" dirty="0"/>
              <a:t>The  assessment  in  respect  of  any  other  person  shall  be  governed  by  the provisions of  section  158BD,  which  provides  that  </a:t>
            </a:r>
            <a:r>
              <a:rPr lang="en-US" u="sng" dirty="0"/>
              <a:t>where  the  Assessing Officer  is  satisfied  that  any  undisclosed  income  belongs  to  or  pertains  to  or relates  to  any  person,  other  than  the  person  with  respect  to  whom  search was  made  or  whose  books  of  account  or  other  documents  or  any  assets were  requisitioned, </a:t>
            </a:r>
            <a:r>
              <a:rPr lang="en-US" dirty="0"/>
              <a:t> then,  any  money,  bullion,  jewellery  or  other  valuable article  or  thing,  or  assets,  or  expenditure,  or  books  of  account,  other documents,  or  any  information  contained  therein,  seized  or  requisitioned shall  be  handed over  to  the  Assessing  Officer  having  jurisdiction  over  such other person and that Assessing Officer shall proceed under section 158BC against such other person and the provisions of the said Chapter shall apply accordingly.</a:t>
            </a:r>
          </a:p>
          <a:p>
            <a:pPr marL="0" indent="0">
              <a:buNone/>
            </a:pPr>
            <a:endParaRPr lang="en-US" dirty="0"/>
          </a:p>
        </p:txBody>
      </p:sp>
    </p:spTree>
    <p:extLst>
      <p:ext uri="{BB962C8B-B14F-4D97-AF65-F5344CB8AC3E}">
        <p14:creationId xmlns:p14="http://schemas.microsoft.com/office/powerpoint/2010/main" val="21086298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3141B-85B9-4C6F-B001-454270B287AC}"/>
              </a:ext>
            </a:extLst>
          </p:cNvPr>
          <p:cNvSpPr>
            <a:spLocks noGrp="1"/>
          </p:cNvSpPr>
          <p:nvPr>
            <p:ph type="title"/>
          </p:nvPr>
        </p:nvSpPr>
        <p:spPr>
          <a:xfrm>
            <a:off x="0" y="2737926"/>
            <a:ext cx="3816619" cy="1600200"/>
          </a:xfrm>
        </p:spPr>
        <p:style>
          <a:lnRef idx="1">
            <a:schemeClr val="accent1"/>
          </a:lnRef>
          <a:fillRef idx="2">
            <a:schemeClr val="accent1"/>
          </a:fillRef>
          <a:effectRef idx="1">
            <a:schemeClr val="accent1"/>
          </a:effectRef>
          <a:fontRef idx="minor">
            <a:schemeClr val="dk1"/>
          </a:fontRef>
        </p:style>
        <p:txBody>
          <a:bodyPr anchor="ctr"/>
          <a:lstStyle/>
          <a:p>
            <a:pPr algn="ctr"/>
            <a:r>
              <a:rPr lang="en-US" dirty="0"/>
              <a:t>Tax rate on undisclosed income </a:t>
            </a:r>
          </a:p>
        </p:txBody>
      </p:sp>
      <p:sp>
        <p:nvSpPr>
          <p:cNvPr id="3" name="Content Placeholder 2">
            <a:extLst>
              <a:ext uri="{FF2B5EF4-FFF2-40B4-BE49-F238E27FC236}">
                <a16:creationId xmlns:a16="http://schemas.microsoft.com/office/drawing/2014/main" id="{C3DCEDA3-5A45-48F6-9B43-44787F539CA7}"/>
              </a:ext>
            </a:extLst>
          </p:cNvPr>
          <p:cNvSpPr>
            <a:spLocks noGrp="1"/>
          </p:cNvSpPr>
          <p:nvPr>
            <p:ph idx="1"/>
          </p:nvPr>
        </p:nvSpPr>
        <p:spPr>
          <a:xfrm>
            <a:off x="3924886" y="182881"/>
            <a:ext cx="8046720" cy="6513342"/>
          </a:xfrm>
        </p:spPr>
        <p:style>
          <a:lnRef idx="1">
            <a:schemeClr val="accent5"/>
          </a:lnRef>
          <a:fillRef idx="2">
            <a:schemeClr val="accent5"/>
          </a:fillRef>
          <a:effectRef idx="1">
            <a:schemeClr val="accent5"/>
          </a:effectRef>
          <a:fontRef idx="minor">
            <a:schemeClr val="dk1"/>
          </a:fontRef>
        </p:style>
        <p:txBody>
          <a:bodyPr anchor="ctr">
            <a:normAutofit fontScale="47500" lnSpcReduction="20000"/>
          </a:bodyPr>
          <a:lstStyle/>
          <a:p>
            <a:pPr algn="just">
              <a:lnSpc>
                <a:spcPct val="170000"/>
              </a:lnSpc>
            </a:pPr>
            <a:r>
              <a:rPr lang="en-US" sz="4000" dirty="0"/>
              <a:t>The tax shall be charged at 60%  for the block period, as per section  113  of  the  Act. The  proviso  to  section  113  has  been  amended  to provide  that  the  tax  chargeable  under  this  section  shall  be  increased  by  a surcharge,  if  any,  which  may  be  levied  by  any  Central  Act.  However, presently,  no  surcharge  is  proposed  for  income  chargeable  to  tax  for  the block period. </a:t>
            </a:r>
          </a:p>
          <a:p>
            <a:pPr algn="just">
              <a:lnSpc>
                <a:spcPct val="170000"/>
              </a:lnSpc>
            </a:pPr>
            <a:r>
              <a:rPr lang="en-US" sz="4000" dirty="0"/>
              <a:t>No interest under the provisions of section 234A, 234B or 234C or no penalty  under  the  provisions  of  section  270A  shall  be  levied  or  imposed upon  the  assessee  in  respect  of  the  undisclosed  income  assessed  or reassessed for the block period.</a:t>
            </a:r>
          </a:p>
          <a:p>
            <a:pPr algn="just">
              <a:lnSpc>
                <a:spcPct val="170000"/>
              </a:lnSpc>
            </a:pPr>
            <a:r>
              <a:rPr lang="en-US" sz="4000" dirty="0"/>
              <a:t>Penalty on the undisclosed income of the block period as determined by the Assessing officer shall be levied @50%  of the tax payable on such  income.  No  such  penalty  shall  be  levied  if  the  assessee  offers undisclosed income in the return furnished in pursuance of search and pays the tax along with the return</a:t>
            </a:r>
          </a:p>
          <a:p>
            <a:endParaRPr lang="en-US" dirty="0"/>
          </a:p>
        </p:txBody>
      </p:sp>
    </p:spTree>
    <p:extLst>
      <p:ext uri="{BB962C8B-B14F-4D97-AF65-F5344CB8AC3E}">
        <p14:creationId xmlns:p14="http://schemas.microsoft.com/office/powerpoint/2010/main" val="679386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CCA63-1740-4D92-8B7C-ED735A01B5D6}"/>
              </a:ext>
            </a:extLst>
          </p:cNvPr>
          <p:cNvSpPr>
            <a:spLocks noGrp="1"/>
          </p:cNvSpPr>
          <p:nvPr>
            <p:ph type="title"/>
          </p:nvPr>
        </p:nvSpPr>
        <p:spPr>
          <a:xfrm>
            <a:off x="122336" y="2440744"/>
            <a:ext cx="3932237" cy="1600200"/>
          </a:xfr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r>
              <a:rPr lang="en-US" dirty="0"/>
              <a:t>Time limit for block assessment </a:t>
            </a:r>
          </a:p>
        </p:txBody>
      </p:sp>
      <p:sp>
        <p:nvSpPr>
          <p:cNvPr id="3" name="Content Placeholder 2">
            <a:extLst>
              <a:ext uri="{FF2B5EF4-FFF2-40B4-BE49-F238E27FC236}">
                <a16:creationId xmlns:a16="http://schemas.microsoft.com/office/drawing/2014/main" id="{CDEE7160-F4EB-4092-937E-B2C45FE45866}"/>
              </a:ext>
            </a:extLst>
          </p:cNvPr>
          <p:cNvSpPr>
            <a:spLocks noGrp="1"/>
          </p:cNvSpPr>
          <p:nvPr>
            <p:ph idx="1"/>
          </p:nvPr>
        </p:nvSpPr>
        <p:spPr>
          <a:xfrm>
            <a:off x="4290646" y="239151"/>
            <a:ext cx="7610622" cy="6372664"/>
          </a:xfrm>
        </p:spPr>
        <p:txBody>
          <a:bodyPr anchor="ctr">
            <a:normAutofit fontScale="77500" lnSpcReduction="20000"/>
          </a:bodyPr>
          <a:lstStyle/>
          <a:p>
            <a:pPr algn="just">
              <a:lnSpc>
                <a:spcPct val="150000"/>
              </a:lnSpc>
            </a:pPr>
            <a:endParaRPr lang="en-US" sz="2800" dirty="0"/>
          </a:p>
          <a:p>
            <a:pPr algn="just">
              <a:lnSpc>
                <a:spcPct val="150000"/>
              </a:lnSpc>
            </a:pPr>
            <a:r>
              <a:rPr lang="en-US" sz="2800" dirty="0"/>
              <a:t>The time-limit for completion of block assessment of the </a:t>
            </a:r>
            <a:r>
              <a:rPr lang="en-US" sz="2800" b="1" dirty="0"/>
              <a:t>searched assessee </a:t>
            </a:r>
            <a:r>
              <a:rPr lang="en-US" sz="2800" dirty="0"/>
              <a:t>shall  be  twelve  months  from  the  end  of  the  month  in  which  the  last  of  the authorisations  for  search  under  section  132,  or  requisition  under  section 132A,   was   executed   or   made. </a:t>
            </a:r>
          </a:p>
          <a:p>
            <a:pPr algn="just">
              <a:lnSpc>
                <a:spcPct val="150000"/>
              </a:lnSpc>
            </a:pPr>
            <a:r>
              <a:rPr lang="en-US" sz="2800" dirty="0"/>
              <a:t>The   time-limit   for   completion   of   block assessment of </a:t>
            </a:r>
            <a:r>
              <a:rPr lang="en-US" sz="2800" b="1" dirty="0"/>
              <a:t>any other person </a:t>
            </a:r>
            <a:r>
              <a:rPr lang="en-US" sz="2800" dirty="0"/>
              <a:t>shall be twelve months from the end of the month  in  which the  notice  under  section  158BC  in  pursuance  of  section 158BD,  was  issued  to  such  other  person. However,  an  exclusion  of  nearly six months shall be available in respect of period from date of search to the date of handing over of seized material to the Assessing Officer.</a:t>
            </a:r>
          </a:p>
          <a:p>
            <a:pPr>
              <a:lnSpc>
                <a:spcPct val="150000"/>
              </a:lnSpc>
            </a:pPr>
            <a:endParaRPr lang="en-US" sz="2800" dirty="0"/>
          </a:p>
          <a:p>
            <a:pPr marL="0" indent="0">
              <a:lnSpc>
                <a:spcPct val="150000"/>
              </a:lnSpc>
              <a:buNone/>
            </a:pPr>
            <a:endParaRPr lang="en-US" sz="2800" dirty="0"/>
          </a:p>
        </p:txBody>
      </p:sp>
    </p:spTree>
    <p:extLst>
      <p:ext uri="{BB962C8B-B14F-4D97-AF65-F5344CB8AC3E}">
        <p14:creationId xmlns:p14="http://schemas.microsoft.com/office/powerpoint/2010/main" val="11243426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F5BBF-3D6E-4CE9-9420-FCBE8D3B2967}"/>
              </a:ext>
            </a:extLst>
          </p:cNvPr>
          <p:cNvSpPr>
            <a:spLocks noGrp="1"/>
          </p:cNvSpPr>
          <p:nvPr>
            <p:ph type="title"/>
          </p:nvPr>
        </p:nvSpPr>
        <p:spPr>
          <a:xfrm>
            <a:off x="530298" y="2257865"/>
            <a:ext cx="3932237" cy="1600200"/>
          </a:xfrm>
        </p:spPr>
        <p:style>
          <a:lnRef idx="1">
            <a:schemeClr val="accent1"/>
          </a:lnRef>
          <a:fillRef idx="2">
            <a:schemeClr val="accent1"/>
          </a:fillRef>
          <a:effectRef idx="1">
            <a:schemeClr val="accent1"/>
          </a:effectRef>
          <a:fontRef idx="minor">
            <a:schemeClr val="dk1"/>
          </a:fontRef>
        </p:style>
        <p:txBody>
          <a:bodyPr anchor="ctr"/>
          <a:lstStyle/>
          <a:p>
            <a:pPr algn="ctr"/>
            <a:r>
              <a:rPr lang="en-US" dirty="0"/>
              <a:t>Notice for return u/s 158BC(1)(a) </a:t>
            </a:r>
          </a:p>
        </p:txBody>
      </p:sp>
      <p:sp>
        <p:nvSpPr>
          <p:cNvPr id="3" name="Content Placeholder 2">
            <a:extLst>
              <a:ext uri="{FF2B5EF4-FFF2-40B4-BE49-F238E27FC236}">
                <a16:creationId xmlns:a16="http://schemas.microsoft.com/office/drawing/2014/main" id="{FF12D862-98B0-46CC-9676-903569833873}"/>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70000" lnSpcReduction="20000"/>
          </a:bodyPr>
          <a:lstStyle/>
          <a:p>
            <a:pPr marL="0" indent="0" algn="just">
              <a:lnSpc>
                <a:spcPct val="160000"/>
              </a:lnSpc>
              <a:buNone/>
            </a:pPr>
            <a:r>
              <a:rPr lang="en-US" dirty="0"/>
              <a:t>The notice under clause (a) of sub-section (1) of section 158BC requiring the searched  assessee  to  furnish  his  return  of  income  for  the  block  period,  as well  as  the  order  of assessment  for  the  block  period  shall  be  issued  or passed,  as  the  case  may  be,  with  the  </a:t>
            </a:r>
            <a:r>
              <a:rPr lang="en-US" b="1" dirty="0"/>
              <a:t>previous  approval  of  the  Additional Commissioner  or  the  Additional  Director  or  the  Joint  Commissioner  or  the Joint Director.</a:t>
            </a:r>
          </a:p>
          <a:p>
            <a:pPr marL="0" indent="0">
              <a:buNone/>
            </a:pPr>
            <a:endParaRPr lang="en-US" dirty="0"/>
          </a:p>
        </p:txBody>
      </p:sp>
    </p:spTree>
    <p:extLst>
      <p:ext uri="{BB962C8B-B14F-4D97-AF65-F5344CB8AC3E}">
        <p14:creationId xmlns:p14="http://schemas.microsoft.com/office/powerpoint/2010/main" val="28201656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B1ADD33-2699-432E-BC00-A51CAD268646}"/>
              </a:ext>
            </a:extLst>
          </p:cNvPr>
          <p:cNvSpPr>
            <a:spLocks noGrp="1"/>
          </p:cNvSpPr>
          <p:nvPr>
            <p:ph type="title"/>
          </p:nvPr>
        </p:nvSpPr>
        <p:spPr>
          <a:xfrm>
            <a:off x="3089031" y="2404940"/>
            <a:ext cx="7644618" cy="1325563"/>
          </a:xfrm>
        </p:spPr>
        <p:style>
          <a:lnRef idx="1">
            <a:schemeClr val="accent2"/>
          </a:lnRef>
          <a:fillRef idx="2">
            <a:schemeClr val="accent2"/>
          </a:fillRef>
          <a:effectRef idx="1">
            <a:schemeClr val="accent2"/>
          </a:effectRef>
          <a:fontRef idx="minor">
            <a:schemeClr val="dk1"/>
          </a:fontRef>
        </p:style>
        <p:txBody>
          <a:bodyPr/>
          <a:lstStyle/>
          <a:p>
            <a:pPr algn="ctr"/>
            <a:r>
              <a:rPr lang="en-US" dirty="0"/>
              <a:t>Changes in re-assessment provisions </a:t>
            </a:r>
          </a:p>
        </p:txBody>
      </p:sp>
      <p:sp>
        <p:nvSpPr>
          <p:cNvPr id="2" name="TextBox 1">
            <a:extLst>
              <a:ext uri="{FF2B5EF4-FFF2-40B4-BE49-F238E27FC236}">
                <a16:creationId xmlns:a16="http://schemas.microsoft.com/office/drawing/2014/main" id="{A69E77BA-4CBA-46EC-817B-63EDE15B9263}"/>
              </a:ext>
            </a:extLst>
          </p:cNvPr>
          <p:cNvSpPr txBox="1"/>
          <p:nvPr/>
        </p:nvSpPr>
        <p:spPr>
          <a:xfrm>
            <a:off x="2813538" y="4529797"/>
            <a:ext cx="7779434" cy="1077218"/>
          </a:xfrm>
          <a:prstGeom prst="rect">
            <a:avLst/>
          </a:prstGeom>
          <a:noFill/>
        </p:spPr>
        <p:txBody>
          <a:bodyPr wrap="square" rtlCol="0">
            <a:spAutoFit/>
          </a:bodyPr>
          <a:lstStyle/>
          <a:p>
            <a:pPr algn="ctr"/>
            <a:r>
              <a:rPr lang="en-US" sz="3200" dirty="0"/>
              <a:t>New section 148 and section 148A substituted w. e. f  01-09-2024</a:t>
            </a:r>
          </a:p>
        </p:txBody>
      </p:sp>
    </p:spTree>
    <p:extLst>
      <p:ext uri="{BB962C8B-B14F-4D97-AF65-F5344CB8AC3E}">
        <p14:creationId xmlns:p14="http://schemas.microsoft.com/office/powerpoint/2010/main" val="21158235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4F78E74-2CDE-4661-94E2-3142FB778289}"/>
              </a:ext>
            </a:extLst>
          </p:cNvPr>
          <p:cNvSpPr>
            <a:spLocks noGrp="1"/>
          </p:cNvSpPr>
          <p:nvPr>
            <p:ph type="title"/>
          </p:nvPr>
        </p:nvSpPr>
        <p:spPr>
          <a:xfrm>
            <a:off x="231800" y="3024553"/>
            <a:ext cx="3819695" cy="1835833"/>
          </a:xfrm>
        </p:spPr>
        <p:style>
          <a:lnRef idx="3">
            <a:schemeClr val="lt1"/>
          </a:lnRef>
          <a:fillRef idx="1">
            <a:schemeClr val="accent5"/>
          </a:fillRef>
          <a:effectRef idx="1">
            <a:schemeClr val="accent5"/>
          </a:effectRef>
          <a:fontRef idx="minor">
            <a:schemeClr val="lt1"/>
          </a:fontRef>
        </p:style>
        <p:txBody>
          <a:bodyPr anchor="ctr">
            <a:normAutofit/>
          </a:bodyPr>
          <a:lstStyle/>
          <a:p>
            <a:pPr algn="ctr"/>
            <a:r>
              <a:rPr lang="en-US" dirty="0"/>
              <a:t>List of relevant sections</a:t>
            </a:r>
            <a:br>
              <a:rPr lang="en-US" dirty="0"/>
            </a:br>
            <a:r>
              <a:rPr lang="en-US" dirty="0"/>
              <a:t>reassessment /income escaping assessment  </a:t>
            </a:r>
          </a:p>
        </p:txBody>
      </p:sp>
      <p:sp>
        <p:nvSpPr>
          <p:cNvPr id="7" name="Text Placeholder 6">
            <a:extLst>
              <a:ext uri="{FF2B5EF4-FFF2-40B4-BE49-F238E27FC236}">
                <a16:creationId xmlns:a16="http://schemas.microsoft.com/office/drawing/2014/main" id="{873AA3DF-46D5-456A-9701-D3DD9E04DFC8}"/>
              </a:ext>
            </a:extLst>
          </p:cNvPr>
          <p:cNvSpPr>
            <a:spLocks noGrp="1"/>
          </p:cNvSpPr>
          <p:nvPr>
            <p:ph type="body" sz="half" idx="2"/>
          </p:nvPr>
        </p:nvSpPr>
        <p:spPr>
          <a:xfrm>
            <a:off x="4164037" y="422031"/>
            <a:ext cx="7906043" cy="6260123"/>
          </a:xfrm>
        </p:spPr>
        <p:style>
          <a:lnRef idx="3">
            <a:schemeClr val="lt1"/>
          </a:lnRef>
          <a:fillRef idx="1">
            <a:schemeClr val="accent1"/>
          </a:fillRef>
          <a:effectRef idx="1">
            <a:schemeClr val="accent1"/>
          </a:effectRef>
          <a:fontRef idx="minor">
            <a:schemeClr val="lt1"/>
          </a:fontRef>
        </p:style>
        <p:txBody>
          <a:bodyPr anchor="ctr">
            <a:normAutofit/>
          </a:bodyPr>
          <a:lstStyle/>
          <a:p>
            <a:pPr marL="342900" indent="-342900" algn="just">
              <a:lnSpc>
                <a:spcPct val="200000"/>
              </a:lnSpc>
              <a:buFont typeface="Wingdings" panose="05000000000000000000" pitchFamily="2" charset="2"/>
              <a:buChar char="q"/>
            </a:pPr>
            <a:r>
              <a:rPr lang="en-US" sz="2200" dirty="0"/>
              <a:t>Section 147- income escaping assessment/ reassessments </a:t>
            </a:r>
          </a:p>
          <a:p>
            <a:pPr marL="342900" indent="-342900" algn="just">
              <a:lnSpc>
                <a:spcPct val="200000"/>
              </a:lnSpc>
              <a:buFont typeface="Wingdings" panose="05000000000000000000" pitchFamily="2" charset="2"/>
              <a:buChar char="q"/>
            </a:pPr>
            <a:r>
              <a:rPr lang="en-US" sz="2200" dirty="0"/>
              <a:t>Section 148 -Notice for return filing u/s 148 </a:t>
            </a:r>
          </a:p>
          <a:p>
            <a:pPr marL="342900" indent="-342900" algn="just">
              <a:lnSpc>
                <a:spcPct val="200000"/>
              </a:lnSpc>
              <a:buFont typeface="Wingdings" panose="05000000000000000000" pitchFamily="2" charset="2"/>
              <a:buChar char="q"/>
            </a:pPr>
            <a:r>
              <a:rPr lang="en-US" sz="2200" dirty="0"/>
              <a:t>Section 148A-</a:t>
            </a:r>
            <a:r>
              <a:rPr lang="en-US" sz="2200" b="0" i="1" dirty="0">
                <a:solidFill>
                  <a:srgbClr val="212529"/>
                </a:solidFill>
                <a:effectLst/>
                <a:latin typeface="Times New Roman" panose="02020603050405020304" pitchFamily="18" charset="0"/>
              </a:rPr>
              <a:t>Procedure before issuance of notice under section 148.</a:t>
            </a:r>
            <a:r>
              <a:rPr lang="en-US" sz="2200" b="0" i="0" dirty="0">
                <a:solidFill>
                  <a:srgbClr val="212529"/>
                </a:solidFill>
                <a:effectLst/>
                <a:latin typeface="Times New Roman" panose="02020603050405020304" pitchFamily="18" charset="0"/>
              </a:rPr>
              <a:t> </a:t>
            </a:r>
            <a:endParaRPr lang="en-US" sz="2200" dirty="0"/>
          </a:p>
          <a:p>
            <a:pPr marL="342900" indent="-342900" algn="just">
              <a:lnSpc>
                <a:spcPct val="200000"/>
              </a:lnSpc>
              <a:buFont typeface="Wingdings" panose="05000000000000000000" pitchFamily="2" charset="2"/>
              <a:buChar char="q"/>
            </a:pPr>
            <a:r>
              <a:rPr lang="en-US" sz="2200" dirty="0"/>
              <a:t>Section 149- </a:t>
            </a:r>
            <a:r>
              <a:rPr lang="en-US" sz="2200" b="0" i="1" dirty="0">
                <a:solidFill>
                  <a:srgbClr val="212529"/>
                </a:solidFill>
                <a:effectLst/>
                <a:latin typeface="Times New Roman" panose="02020603050405020304" pitchFamily="18" charset="0"/>
              </a:rPr>
              <a:t>Time limit for notices under sections 148 and 148A.</a:t>
            </a:r>
            <a:r>
              <a:rPr lang="en-US" sz="2200" b="1" i="0" dirty="0">
                <a:solidFill>
                  <a:srgbClr val="212529"/>
                </a:solidFill>
                <a:effectLst/>
                <a:latin typeface="Times New Roman" panose="02020603050405020304" pitchFamily="18" charset="0"/>
              </a:rPr>
              <a:t> </a:t>
            </a:r>
          </a:p>
          <a:p>
            <a:pPr marL="342900" indent="-342900" algn="just">
              <a:lnSpc>
                <a:spcPct val="200000"/>
              </a:lnSpc>
              <a:buFont typeface="Wingdings" panose="05000000000000000000" pitchFamily="2" charset="2"/>
              <a:buChar char="q"/>
            </a:pPr>
            <a:r>
              <a:rPr lang="en-US" sz="2200" dirty="0"/>
              <a:t>Section 151: Sanctioning authority  for issue of notice.</a:t>
            </a:r>
          </a:p>
          <a:p>
            <a:pPr marL="285750" indent="-285750">
              <a:buFont typeface="Wingdings" panose="05000000000000000000" pitchFamily="2" charset="2"/>
              <a:buChar char="q"/>
            </a:pPr>
            <a:endParaRPr lang="en-US" sz="1400" dirty="0"/>
          </a:p>
          <a:p>
            <a:endParaRPr lang="en-US" sz="2000" dirty="0"/>
          </a:p>
        </p:txBody>
      </p:sp>
    </p:spTree>
    <p:extLst>
      <p:ext uri="{BB962C8B-B14F-4D97-AF65-F5344CB8AC3E}">
        <p14:creationId xmlns:p14="http://schemas.microsoft.com/office/powerpoint/2010/main" val="23206521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A2C70555-0BF0-401D-9FD7-55A359A5D2FB}"/>
              </a:ext>
            </a:extLst>
          </p:cNvPr>
          <p:cNvSpPr>
            <a:spLocks noGrp="1"/>
          </p:cNvSpPr>
          <p:nvPr>
            <p:ph idx="1"/>
          </p:nvPr>
        </p:nvSpPr>
        <p:spPr>
          <a:xfrm>
            <a:off x="1209821" y="709489"/>
            <a:ext cx="10187770" cy="5817920"/>
          </a:xfrm>
        </p:spPr>
        <p:txBody>
          <a:bodyPr anchor="ctr">
            <a:normAutofit/>
          </a:bodyPr>
          <a:lstStyle/>
          <a:p>
            <a:pPr algn="just"/>
            <a:r>
              <a:rPr lang="en-US" dirty="0"/>
              <a:t>Memorandum explaining Finance (No.2) Bill 2024 </a:t>
            </a:r>
          </a:p>
          <a:p>
            <a:pPr algn="just"/>
            <a:r>
              <a:rPr lang="en-US" dirty="0"/>
              <a:t>multiple   suggestions   have   been   received   regarding   the considerable  litigation  at  various  fora  arising  from  the  multiple  interpretations  of  the provisions of  sections 148,148A, 151,149 etc.</a:t>
            </a:r>
          </a:p>
          <a:p>
            <a:pPr algn="just"/>
            <a:r>
              <a:rPr lang="en-US" dirty="0"/>
              <a:t>Further, representations have been received to  reduce  the time-limit  for  issuance  of  notice  for  the  relevant  assessment  year  in proceedings of assessment, reassessment or recomputation. </a:t>
            </a:r>
          </a:p>
          <a:p>
            <a:pPr algn="just"/>
            <a:endParaRPr lang="en-US" dirty="0"/>
          </a:p>
          <a:p>
            <a:pPr algn="just"/>
            <a:r>
              <a:rPr lang="en-US" dirty="0"/>
              <a:t>Hence,   it   is   proposed   to   rationalize   the   aforementioned   reassessment provisions. It is expected that the new system would provide </a:t>
            </a:r>
            <a:r>
              <a:rPr lang="en-US" b="1" dirty="0"/>
              <a:t>ease of doing business to taxpayers </a:t>
            </a:r>
            <a:r>
              <a:rPr lang="en-US" dirty="0"/>
              <a:t>as there is a reduction in time limit by which a notice for assessment or reassessment or re-computation can be issued from 3/10 years to 3/5 years.</a:t>
            </a:r>
          </a:p>
          <a:p>
            <a:endParaRPr lang="en-US" dirty="0"/>
          </a:p>
        </p:txBody>
      </p:sp>
    </p:spTree>
    <p:extLst>
      <p:ext uri="{BB962C8B-B14F-4D97-AF65-F5344CB8AC3E}">
        <p14:creationId xmlns:p14="http://schemas.microsoft.com/office/powerpoint/2010/main" val="2950383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70FDF-443E-462A-B135-54EA31EB7389}"/>
              </a:ext>
            </a:extLst>
          </p:cNvPr>
          <p:cNvSpPr>
            <a:spLocks noGrp="1"/>
          </p:cNvSpPr>
          <p:nvPr>
            <p:ph type="title"/>
          </p:nvPr>
        </p:nvSpPr>
        <p:spPr/>
        <p:txBody>
          <a:bodyPr/>
          <a:lstStyle/>
          <a:p>
            <a:r>
              <a:rPr lang="en-US" dirty="0"/>
              <a:t>Changes in standard deduction- section 16</a:t>
            </a:r>
          </a:p>
        </p:txBody>
      </p:sp>
      <p:sp>
        <p:nvSpPr>
          <p:cNvPr id="3" name="Content Placeholder 2">
            <a:extLst>
              <a:ext uri="{FF2B5EF4-FFF2-40B4-BE49-F238E27FC236}">
                <a16:creationId xmlns:a16="http://schemas.microsoft.com/office/drawing/2014/main" id="{6DD49B04-0F3D-41FF-B5BE-3B542FB81822}"/>
              </a:ext>
            </a:extLst>
          </p:cNvPr>
          <p:cNvSpPr>
            <a:spLocks noGrp="1"/>
          </p:cNvSpPr>
          <p:nvPr>
            <p:ph idx="1"/>
          </p:nvPr>
        </p:nvSpPr>
        <p:spPr/>
        <p:txBody>
          <a:bodyPr>
            <a:normAutofit fontScale="92500"/>
          </a:bodyPr>
          <a:lstStyle/>
          <a:p>
            <a:pPr marL="0" indent="0">
              <a:buNone/>
            </a:pPr>
            <a:r>
              <a:rPr lang="en-US" dirty="0"/>
              <a:t>16. The income chargeable under the head "Salaries" shall be computed after making the following deductions, namely :—</a:t>
            </a:r>
          </a:p>
          <a:p>
            <a:pPr marL="0" indent="0">
              <a:buNone/>
            </a:pPr>
            <a:r>
              <a:rPr lang="en-US" dirty="0"/>
              <a:t>(</a:t>
            </a:r>
            <a:r>
              <a:rPr lang="en-US" dirty="0" err="1"/>
              <a:t>i</a:t>
            </a:r>
            <a:r>
              <a:rPr lang="en-US" dirty="0"/>
              <a:t>)…………………………….	 	</a:t>
            </a:r>
          </a:p>
          <a:p>
            <a:pPr marL="0" indent="0">
              <a:buNone/>
            </a:pPr>
            <a:r>
              <a:rPr lang="en-US" dirty="0"/>
              <a:t>(</a:t>
            </a:r>
            <a:r>
              <a:rPr lang="en-US" dirty="0" err="1"/>
              <a:t>ia</a:t>
            </a:r>
            <a:r>
              <a:rPr lang="en-US" dirty="0"/>
              <a:t>) a deduction of [fifty thousand] rupees or the amount of the salary, whichever is less;</a:t>
            </a:r>
          </a:p>
          <a:p>
            <a:pPr marL="0" indent="0">
              <a:buNone/>
            </a:pPr>
            <a:r>
              <a:rPr lang="en-US" dirty="0"/>
              <a:t>‘</a:t>
            </a:r>
            <a:r>
              <a:rPr lang="en-US" i="1" dirty="0"/>
              <a:t>Provided that in a case where income-tax is computed under clause (ii)</a:t>
            </a:r>
          </a:p>
          <a:p>
            <a:pPr marL="0" indent="0">
              <a:buNone/>
            </a:pPr>
            <a:r>
              <a:rPr lang="en-US" i="1" dirty="0"/>
              <a:t>of sub-section (1A) of section 115BAC, the provisions of this clause shall have</a:t>
            </a:r>
          </a:p>
          <a:p>
            <a:pPr marL="0" indent="0">
              <a:buNone/>
            </a:pPr>
            <a:r>
              <a:rPr lang="en-US" i="1" dirty="0"/>
              <a:t>effect as if for the words “fifty thousand rupees”, the words “seventy-five</a:t>
            </a:r>
          </a:p>
          <a:p>
            <a:pPr marL="0" indent="0">
              <a:buNone/>
            </a:pPr>
            <a:r>
              <a:rPr lang="en-US" i="1" dirty="0"/>
              <a:t>thousand rupees” had been substituted;’. </a:t>
            </a:r>
            <a:r>
              <a:rPr lang="en-US" i="1" dirty="0" err="1"/>
              <a:t>W.e.f</a:t>
            </a:r>
            <a:r>
              <a:rPr lang="en-US" i="1" dirty="0"/>
              <a:t> 01-04-2025</a:t>
            </a:r>
          </a:p>
        </p:txBody>
      </p:sp>
    </p:spTree>
    <p:extLst>
      <p:ext uri="{BB962C8B-B14F-4D97-AF65-F5344CB8AC3E}">
        <p14:creationId xmlns:p14="http://schemas.microsoft.com/office/powerpoint/2010/main" val="40690352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09163-FCD2-42A7-B249-A38147252D68}"/>
              </a:ext>
            </a:extLst>
          </p:cNvPr>
          <p:cNvSpPr>
            <a:spLocks noGrp="1"/>
          </p:cNvSpPr>
          <p:nvPr>
            <p:ph type="title"/>
          </p:nvPr>
        </p:nvSpPr>
        <p:spPr>
          <a:xfrm>
            <a:off x="319284" y="436098"/>
            <a:ext cx="3932237" cy="6133513"/>
          </a:xfrm>
        </p:spPr>
        <p:style>
          <a:lnRef idx="1">
            <a:schemeClr val="accent5"/>
          </a:lnRef>
          <a:fillRef idx="2">
            <a:schemeClr val="accent5"/>
          </a:fillRef>
          <a:effectRef idx="1">
            <a:schemeClr val="accent5"/>
          </a:effectRef>
          <a:fontRef idx="minor">
            <a:schemeClr val="dk1"/>
          </a:fontRef>
        </p:style>
        <p:txBody>
          <a:bodyPr anchor="ctr">
            <a:normAutofit fontScale="90000"/>
          </a:bodyPr>
          <a:lstStyle/>
          <a:p>
            <a:pPr algn="ctr"/>
            <a:r>
              <a:rPr lang="en-US" sz="2200" b="0" i="0" dirty="0">
                <a:solidFill>
                  <a:srgbClr val="212529"/>
                </a:solidFill>
                <a:effectLst/>
                <a:latin typeface="Times New Roman" panose="02020603050405020304" pitchFamily="18" charset="0"/>
              </a:rPr>
              <a:t> </a:t>
            </a:r>
            <a:br>
              <a:rPr lang="en-US" sz="2200" b="0" i="0" dirty="0">
                <a:solidFill>
                  <a:srgbClr val="212529"/>
                </a:solidFill>
                <a:effectLst/>
                <a:latin typeface="Times New Roman" panose="02020603050405020304" pitchFamily="18" charset="0"/>
              </a:rPr>
            </a:br>
            <a:br>
              <a:rPr lang="en-US" sz="2200" b="0" i="0" dirty="0">
                <a:solidFill>
                  <a:srgbClr val="212529"/>
                </a:solidFill>
                <a:effectLst/>
                <a:latin typeface="Times New Roman" panose="02020603050405020304" pitchFamily="18" charset="0"/>
              </a:rPr>
            </a:br>
            <a:r>
              <a:rPr lang="en-US" sz="2200" b="0" i="1" dirty="0">
                <a:solidFill>
                  <a:srgbClr val="212529"/>
                </a:solidFill>
                <a:effectLst/>
                <a:latin typeface="Times New Roman" panose="02020603050405020304" pitchFamily="18" charset="0"/>
              </a:rPr>
              <a:t>Procedure before issuance of notice under section 148.</a:t>
            </a:r>
            <a:r>
              <a:rPr lang="en-US" sz="2200" b="0" i="0" dirty="0">
                <a:solidFill>
                  <a:srgbClr val="212529"/>
                </a:solidFill>
                <a:effectLst/>
                <a:latin typeface="Times New Roman" panose="02020603050405020304" pitchFamily="18" charset="0"/>
              </a:rPr>
              <a:t> </a:t>
            </a:r>
            <a:br>
              <a:rPr lang="en-US" sz="2200" b="0" i="0" dirty="0">
                <a:solidFill>
                  <a:srgbClr val="212529"/>
                </a:solidFill>
                <a:effectLst/>
                <a:latin typeface="Times New Roman" panose="02020603050405020304" pitchFamily="18" charset="0"/>
              </a:rPr>
            </a:br>
            <a:r>
              <a:rPr lang="en-US" sz="2200" b="0" i="0" dirty="0">
                <a:solidFill>
                  <a:srgbClr val="212529"/>
                </a:solidFill>
                <a:effectLst/>
                <a:latin typeface="Times New Roman" panose="02020603050405020304" pitchFamily="18" charset="0"/>
              </a:rPr>
              <a:t>refer section 148A.</a:t>
            </a:r>
            <a:br>
              <a:rPr lang="en-US" sz="2200" b="0" i="0" dirty="0">
                <a:solidFill>
                  <a:srgbClr val="212529"/>
                </a:solidFill>
                <a:effectLst/>
                <a:latin typeface="Times New Roman" panose="02020603050405020304" pitchFamily="18" charset="0"/>
              </a:rPr>
            </a:br>
            <a:br>
              <a:rPr lang="en-US" sz="2200" b="0" i="0" dirty="0">
                <a:solidFill>
                  <a:srgbClr val="212529"/>
                </a:solidFill>
                <a:effectLst/>
                <a:latin typeface="Times New Roman" panose="02020603050405020304" pitchFamily="18" charset="0"/>
              </a:rPr>
            </a:br>
            <a:r>
              <a:rPr lang="en-US" sz="2200" dirty="0"/>
              <a:t>where  information  with  A.O  suggests  that  the  income  chargeable  to  tax  has escaped assessment, the AO before issuing notice u/s 148 , issue SCN (as to why notice u/s148 could not be issued)  along with information which suggest that income chargeable to tax has escaped.</a:t>
            </a:r>
            <a:br>
              <a:rPr lang="en-US" sz="2200" dirty="0"/>
            </a:br>
            <a:br>
              <a:rPr lang="en-US" sz="2200" dirty="0"/>
            </a:br>
            <a:r>
              <a:rPr lang="en-US" sz="2200" dirty="0"/>
              <a:t>Procedure of section 148A not applicable where the A.O has received information under the notified scheme in section 135A.</a:t>
            </a:r>
            <a:br>
              <a:rPr lang="en-US" dirty="0"/>
            </a:br>
            <a:br>
              <a:rPr lang="en-US" dirty="0"/>
            </a:br>
            <a:r>
              <a:rPr lang="en-US" dirty="0"/>
              <a:t>   </a:t>
            </a:r>
            <a:br>
              <a:rPr lang="en-US" dirty="0"/>
            </a:br>
            <a:endParaRPr lang="en-US" dirty="0"/>
          </a:p>
        </p:txBody>
      </p:sp>
      <p:sp>
        <p:nvSpPr>
          <p:cNvPr id="3" name="Content Placeholder 2">
            <a:extLst>
              <a:ext uri="{FF2B5EF4-FFF2-40B4-BE49-F238E27FC236}">
                <a16:creationId xmlns:a16="http://schemas.microsoft.com/office/drawing/2014/main" id="{B87F44A5-90E1-48E1-9605-19CC9061A9D5}"/>
              </a:ext>
            </a:extLst>
          </p:cNvPr>
          <p:cNvSpPr>
            <a:spLocks noGrp="1"/>
          </p:cNvSpPr>
          <p:nvPr>
            <p:ph idx="1"/>
          </p:nvPr>
        </p:nvSpPr>
        <p:spPr>
          <a:xfrm>
            <a:off x="4557932" y="436098"/>
            <a:ext cx="6797456" cy="6133513"/>
          </a:xfrm>
        </p:spPr>
        <p:style>
          <a:lnRef idx="2">
            <a:schemeClr val="accent4"/>
          </a:lnRef>
          <a:fillRef idx="1">
            <a:schemeClr val="lt1"/>
          </a:fillRef>
          <a:effectRef idx="0">
            <a:schemeClr val="accent4"/>
          </a:effectRef>
          <a:fontRef idx="minor">
            <a:schemeClr val="dk1"/>
          </a:fontRef>
        </p:style>
        <p:txBody>
          <a:bodyPr anchor="ctr">
            <a:normAutofit fontScale="92500"/>
          </a:bodyPr>
          <a:lstStyle/>
          <a:p>
            <a:pPr marL="0" indent="0" algn="just">
              <a:lnSpc>
                <a:spcPct val="150000"/>
              </a:lnSpc>
              <a:buNone/>
            </a:pPr>
            <a:r>
              <a:rPr lang="en-US" dirty="0"/>
              <a:t>Where the Assessing Officer has information which suggests that income chargeable to tax has escaped assessment in the case of an assessee for the relevant assessment year, he shall, before issuing any notice under section 148 provide an opportunity of being heard to such assessee by serving upon him a notice to show cause as to why a notice under section 148 should not be issued in his case and such notice to show cause shall be accompanied by the information which suggests that income chargeable to tax has escaped assessment in his case for the relevant assessment year.</a:t>
            </a:r>
          </a:p>
        </p:txBody>
      </p:sp>
    </p:spTree>
    <p:extLst>
      <p:ext uri="{BB962C8B-B14F-4D97-AF65-F5344CB8AC3E}">
        <p14:creationId xmlns:p14="http://schemas.microsoft.com/office/powerpoint/2010/main" val="42243231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09163-FCD2-42A7-B249-A38147252D68}"/>
              </a:ext>
            </a:extLst>
          </p:cNvPr>
          <p:cNvSpPr>
            <a:spLocks noGrp="1"/>
          </p:cNvSpPr>
          <p:nvPr>
            <p:ph type="title"/>
          </p:nvPr>
        </p:nvSpPr>
        <p:spPr>
          <a:xfrm>
            <a:off x="319284" y="436098"/>
            <a:ext cx="3932237" cy="6133513"/>
          </a:xfrm>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r>
              <a:rPr lang="en-US" b="0" i="0" dirty="0">
                <a:solidFill>
                  <a:srgbClr val="212529"/>
                </a:solidFill>
                <a:effectLst/>
                <a:latin typeface="Times New Roman" panose="02020603050405020304" pitchFamily="18" charset="0"/>
              </a:rPr>
              <a:t> </a:t>
            </a:r>
            <a:r>
              <a:rPr lang="en-US" b="0" i="1" dirty="0">
                <a:solidFill>
                  <a:schemeClr val="tx1"/>
                </a:solidFill>
                <a:effectLst/>
                <a:latin typeface="Times New Roman" panose="02020603050405020304" pitchFamily="18" charset="0"/>
              </a:rPr>
              <a:t>Procedure before issuance of notice under section 148.</a:t>
            </a:r>
            <a:r>
              <a:rPr lang="en-US" b="0" i="0" dirty="0">
                <a:solidFill>
                  <a:schemeClr val="tx1"/>
                </a:solidFill>
                <a:effectLst/>
                <a:latin typeface="Times New Roman" panose="02020603050405020304" pitchFamily="18" charset="0"/>
              </a:rPr>
              <a:t> </a:t>
            </a:r>
            <a:br>
              <a:rPr lang="en-US" b="0" i="0" dirty="0">
                <a:solidFill>
                  <a:schemeClr val="tx1"/>
                </a:solidFill>
                <a:effectLst/>
                <a:latin typeface="Times New Roman" panose="02020603050405020304" pitchFamily="18" charset="0"/>
              </a:rPr>
            </a:br>
            <a:r>
              <a:rPr lang="en-US" b="0" i="0" dirty="0">
                <a:solidFill>
                  <a:schemeClr val="tx1"/>
                </a:solidFill>
                <a:effectLst/>
                <a:latin typeface="Times New Roman" panose="02020603050405020304" pitchFamily="18" charset="0"/>
              </a:rPr>
              <a:t>refer section 148A.</a:t>
            </a:r>
            <a:br>
              <a:rPr lang="en-US" b="0" i="0" dirty="0">
                <a:solidFill>
                  <a:schemeClr val="tx1"/>
                </a:solidFill>
                <a:effectLst/>
                <a:latin typeface="Times New Roman" panose="02020603050405020304" pitchFamily="18" charset="0"/>
              </a:rPr>
            </a:br>
            <a:br>
              <a:rPr lang="en-US" b="0" i="0" dirty="0">
                <a:solidFill>
                  <a:schemeClr val="tx1"/>
                </a:solidFill>
                <a:effectLst/>
                <a:latin typeface="Times New Roman" panose="02020603050405020304" pitchFamily="18" charset="0"/>
              </a:rPr>
            </a:br>
            <a:r>
              <a:rPr lang="en-US" b="0" i="0" dirty="0">
                <a:solidFill>
                  <a:schemeClr val="tx1"/>
                </a:solidFill>
                <a:effectLst/>
                <a:latin typeface="Times New Roman" panose="02020603050405020304" pitchFamily="18" charset="0"/>
              </a:rPr>
              <a:t>On receiving </a:t>
            </a:r>
            <a:r>
              <a:rPr lang="en-US" dirty="0">
                <a:solidFill>
                  <a:schemeClr val="tx1"/>
                </a:solidFill>
              </a:rPr>
              <a:t>SCN (as to why notice u/s148 could not be issued)  along with information which suggest that income chargeable to tax has escaped, Assessee to furnish reply within specified time. Refer section 148A(2)</a:t>
            </a:r>
            <a:br>
              <a:rPr lang="en-US" dirty="0"/>
            </a:br>
            <a:br>
              <a:rPr lang="en-US" dirty="0"/>
            </a:br>
            <a:r>
              <a:rPr lang="en-US" dirty="0"/>
              <a:t>   </a:t>
            </a:r>
            <a:br>
              <a:rPr lang="en-US" dirty="0"/>
            </a:br>
            <a:endParaRPr lang="en-US" dirty="0"/>
          </a:p>
        </p:txBody>
      </p:sp>
      <p:sp>
        <p:nvSpPr>
          <p:cNvPr id="3" name="Content Placeholder 2">
            <a:extLst>
              <a:ext uri="{FF2B5EF4-FFF2-40B4-BE49-F238E27FC236}">
                <a16:creationId xmlns:a16="http://schemas.microsoft.com/office/drawing/2014/main" id="{B87F44A5-90E1-48E1-9605-19CC9061A9D5}"/>
              </a:ext>
            </a:extLst>
          </p:cNvPr>
          <p:cNvSpPr>
            <a:spLocks noGrp="1"/>
          </p:cNvSpPr>
          <p:nvPr>
            <p:ph idx="1"/>
          </p:nvPr>
        </p:nvSpPr>
        <p:spPr>
          <a:xfrm>
            <a:off x="4557932" y="436098"/>
            <a:ext cx="6797456" cy="6133513"/>
          </a:xfrm>
        </p:spPr>
        <p:style>
          <a:lnRef idx="2">
            <a:schemeClr val="accent4"/>
          </a:lnRef>
          <a:fillRef idx="1">
            <a:schemeClr val="lt1"/>
          </a:fillRef>
          <a:effectRef idx="0">
            <a:schemeClr val="accent4"/>
          </a:effectRef>
          <a:fontRef idx="minor">
            <a:schemeClr val="dk1"/>
          </a:fontRef>
        </p:style>
        <p:txBody>
          <a:bodyPr anchor="ctr">
            <a:normAutofit/>
          </a:bodyPr>
          <a:lstStyle/>
          <a:p>
            <a:pPr marL="0" indent="0" algn="just">
              <a:lnSpc>
                <a:spcPct val="150000"/>
              </a:lnSpc>
              <a:buNone/>
            </a:pPr>
            <a:r>
              <a:rPr lang="en-US" dirty="0"/>
              <a:t>On receipt of the notice under sub-section (1), the assessee may furnish his reply within such period, as may be specified in the notice. SECTION 148A(2)</a:t>
            </a:r>
          </a:p>
        </p:txBody>
      </p:sp>
    </p:spTree>
    <p:extLst>
      <p:ext uri="{BB962C8B-B14F-4D97-AF65-F5344CB8AC3E}">
        <p14:creationId xmlns:p14="http://schemas.microsoft.com/office/powerpoint/2010/main" val="13572300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09163-FCD2-42A7-B249-A38147252D68}"/>
              </a:ext>
            </a:extLst>
          </p:cNvPr>
          <p:cNvSpPr>
            <a:spLocks noGrp="1"/>
          </p:cNvSpPr>
          <p:nvPr>
            <p:ph type="title"/>
          </p:nvPr>
        </p:nvSpPr>
        <p:spPr>
          <a:xfrm>
            <a:off x="319284" y="436098"/>
            <a:ext cx="3932237" cy="6133513"/>
          </a:xfrm>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r>
              <a:rPr lang="en-US" b="0" i="0" dirty="0">
                <a:solidFill>
                  <a:srgbClr val="212529"/>
                </a:solidFill>
                <a:effectLst/>
                <a:latin typeface="Times New Roman" panose="02020603050405020304" pitchFamily="18" charset="0"/>
              </a:rPr>
              <a:t> </a:t>
            </a:r>
            <a:r>
              <a:rPr lang="en-US" b="0" i="1" dirty="0">
                <a:solidFill>
                  <a:schemeClr val="tx1"/>
                </a:solidFill>
                <a:effectLst/>
                <a:latin typeface="Times New Roman" panose="02020603050405020304" pitchFamily="18" charset="0"/>
              </a:rPr>
              <a:t>Procedure before issuance of notice under section 148.</a:t>
            </a:r>
            <a:r>
              <a:rPr lang="en-US" b="0" i="0" dirty="0">
                <a:solidFill>
                  <a:schemeClr val="tx1"/>
                </a:solidFill>
                <a:effectLst/>
                <a:latin typeface="Times New Roman" panose="02020603050405020304" pitchFamily="18" charset="0"/>
              </a:rPr>
              <a:t> </a:t>
            </a:r>
            <a:br>
              <a:rPr lang="en-US" b="0" i="0" dirty="0">
                <a:solidFill>
                  <a:schemeClr val="tx1"/>
                </a:solidFill>
                <a:effectLst/>
                <a:latin typeface="Times New Roman" panose="02020603050405020304" pitchFamily="18" charset="0"/>
              </a:rPr>
            </a:br>
            <a:r>
              <a:rPr lang="en-US" b="0" i="0" dirty="0">
                <a:solidFill>
                  <a:schemeClr val="tx1"/>
                </a:solidFill>
                <a:effectLst/>
                <a:latin typeface="Times New Roman" panose="02020603050405020304" pitchFamily="18" charset="0"/>
              </a:rPr>
              <a:t>refer section 148A.</a:t>
            </a:r>
            <a:br>
              <a:rPr lang="en-US" b="0" i="0" dirty="0">
                <a:solidFill>
                  <a:schemeClr val="tx1"/>
                </a:solidFill>
                <a:effectLst/>
                <a:latin typeface="Times New Roman" panose="02020603050405020304" pitchFamily="18" charset="0"/>
              </a:rPr>
            </a:br>
            <a:br>
              <a:rPr lang="en-US" b="0" i="0" dirty="0">
                <a:solidFill>
                  <a:schemeClr val="tx1"/>
                </a:solidFill>
                <a:effectLst/>
                <a:latin typeface="Times New Roman" panose="02020603050405020304" pitchFamily="18" charset="0"/>
              </a:rPr>
            </a:br>
            <a:r>
              <a:rPr lang="en-US" b="0" i="0" dirty="0">
                <a:solidFill>
                  <a:schemeClr val="tx1"/>
                </a:solidFill>
                <a:effectLst/>
                <a:latin typeface="Times New Roman" panose="02020603050405020304" pitchFamily="18" charset="0"/>
              </a:rPr>
              <a:t>On receiving reply of assessee u/s 148A(2)  and </a:t>
            </a:r>
            <a:r>
              <a:rPr lang="en-US" b="0" i="0" dirty="0">
                <a:solidFill>
                  <a:srgbClr val="212529"/>
                </a:solidFill>
                <a:effectLst/>
                <a:latin typeface="Times New Roman" panose="02020603050405020304" pitchFamily="18" charset="0"/>
              </a:rPr>
              <a:t>material available on record, the  AO shall pass order  with prior approval of specified authority determining  fitness of case for issuance of notice u/s 148</a:t>
            </a:r>
            <a:r>
              <a:rPr lang="en-US" dirty="0">
                <a:solidFill>
                  <a:schemeClr val="tx1"/>
                </a:solidFill>
              </a:rPr>
              <a:t>.</a:t>
            </a:r>
            <a:br>
              <a:rPr lang="en-US" dirty="0">
                <a:solidFill>
                  <a:schemeClr val="tx1"/>
                </a:solidFill>
              </a:rPr>
            </a:br>
            <a:br>
              <a:rPr lang="en-US" dirty="0">
                <a:solidFill>
                  <a:schemeClr val="tx1"/>
                </a:solidFill>
              </a:rPr>
            </a:br>
            <a:r>
              <a:rPr lang="en-US" dirty="0">
                <a:solidFill>
                  <a:schemeClr val="tx1"/>
                </a:solidFill>
              </a:rPr>
              <a:t> Refer section 148A(3)</a:t>
            </a:r>
            <a:br>
              <a:rPr lang="en-US" dirty="0"/>
            </a:br>
            <a:br>
              <a:rPr lang="en-US" dirty="0"/>
            </a:br>
            <a:r>
              <a:rPr lang="en-US" dirty="0"/>
              <a:t>   </a:t>
            </a:r>
            <a:br>
              <a:rPr lang="en-US" dirty="0"/>
            </a:br>
            <a:endParaRPr lang="en-US" dirty="0"/>
          </a:p>
        </p:txBody>
      </p:sp>
      <p:sp>
        <p:nvSpPr>
          <p:cNvPr id="3" name="Content Placeholder 2">
            <a:extLst>
              <a:ext uri="{FF2B5EF4-FFF2-40B4-BE49-F238E27FC236}">
                <a16:creationId xmlns:a16="http://schemas.microsoft.com/office/drawing/2014/main" id="{B87F44A5-90E1-48E1-9605-19CC9061A9D5}"/>
              </a:ext>
            </a:extLst>
          </p:cNvPr>
          <p:cNvSpPr>
            <a:spLocks noGrp="1"/>
          </p:cNvSpPr>
          <p:nvPr>
            <p:ph idx="1"/>
          </p:nvPr>
        </p:nvSpPr>
        <p:spPr>
          <a:xfrm>
            <a:off x="4557932" y="436098"/>
            <a:ext cx="6797456" cy="6133513"/>
          </a:xfrm>
        </p:spPr>
        <p:style>
          <a:lnRef idx="2">
            <a:schemeClr val="accent4"/>
          </a:lnRef>
          <a:fillRef idx="1">
            <a:schemeClr val="lt1"/>
          </a:fillRef>
          <a:effectRef idx="0">
            <a:schemeClr val="accent4"/>
          </a:effectRef>
          <a:fontRef idx="minor">
            <a:schemeClr val="dk1"/>
          </a:fontRef>
        </p:style>
        <p:txBody>
          <a:bodyPr anchor="ctr">
            <a:normAutofit/>
          </a:bodyPr>
          <a:lstStyle/>
          <a:p>
            <a:pPr marL="0" indent="0" algn="just">
              <a:lnSpc>
                <a:spcPct val="150000"/>
              </a:lnSpc>
              <a:buNone/>
            </a:pPr>
            <a:r>
              <a:rPr lang="en-US" b="0" i="0" dirty="0">
                <a:solidFill>
                  <a:srgbClr val="212529"/>
                </a:solidFill>
                <a:effectLst/>
                <a:latin typeface="Times New Roman" panose="02020603050405020304" pitchFamily="18" charset="0"/>
              </a:rPr>
              <a:t>The Assessing Officer shall, on the basis of material available on record and taking into account the reply of the assessee furnished under sub-section (2), if any, pass an order with the prior approval of the specified authority determining whether or not it is a fit case to issue notice under section 148. </a:t>
            </a:r>
            <a:r>
              <a:rPr lang="en-US" dirty="0"/>
              <a:t>SECTION 148A(3)</a:t>
            </a:r>
          </a:p>
        </p:txBody>
      </p:sp>
    </p:spTree>
    <p:extLst>
      <p:ext uri="{BB962C8B-B14F-4D97-AF65-F5344CB8AC3E}">
        <p14:creationId xmlns:p14="http://schemas.microsoft.com/office/powerpoint/2010/main" val="22011955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09163-FCD2-42A7-B249-A38147252D68}"/>
              </a:ext>
            </a:extLst>
          </p:cNvPr>
          <p:cNvSpPr>
            <a:spLocks noGrp="1"/>
          </p:cNvSpPr>
          <p:nvPr>
            <p:ph type="title"/>
          </p:nvPr>
        </p:nvSpPr>
        <p:spPr>
          <a:xfrm>
            <a:off x="319284" y="436098"/>
            <a:ext cx="3932237" cy="6133513"/>
          </a:xfrm>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r>
              <a:rPr lang="en-US" b="0" i="0" dirty="0">
                <a:solidFill>
                  <a:srgbClr val="212529"/>
                </a:solidFill>
                <a:effectLst/>
                <a:latin typeface="Times New Roman" panose="02020603050405020304" pitchFamily="18" charset="0"/>
              </a:rPr>
              <a:t> </a:t>
            </a:r>
            <a:r>
              <a:rPr lang="en-US" b="0" i="1" dirty="0">
                <a:solidFill>
                  <a:schemeClr val="tx1"/>
                </a:solidFill>
                <a:effectLst/>
                <a:latin typeface="Times New Roman" panose="02020603050405020304" pitchFamily="18" charset="0"/>
              </a:rPr>
              <a:t>Procedure before issuance of notice under section 148.</a:t>
            </a:r>
            <a:r>
              <a:rPr lang="en-US" b="0" i="0" dirty="0">
                <a:solidFill>
                  <a:schemeClr val="tx1"/>
                </a:solidFill>
                <a:effectLst/>
                <a:latin typeface="Times New Roman" panose="02020603050405020304" pitchFamily="18" charset="0"/>
              </a:rPr>
              <a:t> </a:t>
            </a:r>
            <a:br>
              <a:rPr lang="en-US" b="0" i="0" dirty="0">
                <a:solidFill>
                  <a:schemeClr val="tx1"/>
                </a:solidFill>
                <a:effectLst/>
                <a:latin typeface="Times New Roman" panose="02020603050405020304" pitchFamily="18" charset="0"/>
              </a:rPr>
            </a:br>
            <a:r>
              <a:rPr lang="en-US" b="0" i="0" dirty="0">
                <a:solidFill>
                  <a:schemeClr val="tx1"/>
                </a:solidFill>
                <a:effectLst/>
                <a:latin typeface="Times New Roman" panose="02020603050405020304" pitchFamily="18" charset="0"/>
              </a:rPr>
              <a:t>refer section 148A.</a:t>
            </a:r>
            <a:br>
              <a:rPr lang="en-US" b="0" i="0" dirty="0">
                <a:solidFill>
                  <a:schemeClr val="tx1"/>
                </a:solidFill>
                <a:effectLst/>
                <a:latin typeface="Times New Roman" panose="02020603050405020304" pitchFamily="18" charset="0"/>
              </a:rPr>
            </a:br>
            <a:br>
              <a:rPr lang="en-US" b="0" i="0" dirty="0">
                <a:solidFill>
                  <a:schemeClr val="tx1"/>
                </a:solidFill>
                <a:effectLst/>
                <a:latin typeface="Times New Roman" panose="02020603050405020304" pitchFamily="18" charset="0"/>
              </a:rPr>
            </a:br>
            <a:br>
              <a:rPr lang="en-US" b="0" i="0" dirty="0">
                <a:solidFill>
                  <a:schemeClr val="tx1"/>
                </a:solidFill>
                <a:effectLst/>
                <a:latin typeface="Times New Roman" panose="02020603050405020304" pitchFamily="18" charset="0"/>
              </a:rPr>
            </a:br>
            <a:r>
              <a:rPr lang="en-US" b="0" i="0" dirty="0">
                <a:solidFill>
                  <a:schemeClr val="tx1"/>
                </a:solidFill>
                <a:effectLst/>
                <a:latin typeface="Times New Roman" panose="02020603050405020304" pitchFamily="18" charset="0"/>
              </a:rPr>
              <a:t>No notice required u/s 148A</a:t>
            </a:r>
            <a:r>
              <a:rPr lang="en-US" dirty="0">
                <a:solidFill>
                  <a:schemeClr val="tx1"/>
                </a:solidFill>
              </a:rPr>
              <a:t>.</a:t>
            </a:r>
            <a:br>
              <a:rPr lang="en-US" dirty="0">
                <a:solidFill>
                  <a:schemeClr val="tx1"/>
                </a:solidFill>
              </a:rPr>
            </a:br>
            <a:br>
              <a:rPr lang="en-US" dirty="0">
                <a:solidFill>
                  <a:schemeClr val="tx1"/>
                </a:solidFill>
              </a:rPr>
            </a:br>
            <a:r>
              <a:rPr lang="en-US" dirty="0">
                <a:solidFill>
                  <a:schemeClr val="tx1"/>
                </a:solidFill>
              </a:rPr>
              <a:t> Refer section 148A(4)</a:t>
            </a:r>
            <a:br>
              <a:rPr lang="en-US" dirty="0"/>
            </a:br>
            <a:br>
              <a:rPr lang="en-US" dirty="0"/>
            </a:br>
            <a:r>
              <a:rPr lang="en-US" dirty="0"/>
              <a:t>   </a:t>
            </a:r>
            <a:br>
              <a:rPr lang="en-US" dirty="0"/>
            </a:br>
            <a:endParaRPr lang="en-US" dirty="0"/>
          </a:p>
        </p:txBody>
      </p:sp>
      <p:sp>
        <p:nvSpPr>
          <p:cNvPr id="3" name="Content Placeholder 2">
            <a:extLst>
              <a:ext uri="{FF2B5EF4-FFF2-40B4-BE49-F238E27FC236}">
                <a16:creationId xmlns:a16="http://schemas.microsoft.com/office/drawing/2014/main" id="{B87F44A5-90E1-48E1-9605-19CC9061A9D5}"/>
              </a:ext>
            </a:extLst>
          </p:cNvPr>
          <p:cNvSpPr>
            <a:spLocks noGrp="1"/>
          </p:cNvSpPr>
          <p:nvPr>
            <p:ph idx="1"/>
          </p:nvPr>
        </p:nvSpPr>
        <p:spPr>
          <a:xfrm>
            <a:off x="4557932" y="436098"/>
            <a:ext cx="6797456" cy="6133513"/>
          </a:xfrm>
        </p:spPr>
        <p:style>
          <a:lnRef idx="2">
            <a:schemeClr val="accent4"/>
          </a:lnRef>
          <a:fillRef idx="1">
            <a:schemeClr val="lt1"/>
          </a:fillRef>
          <a:effectRef idx="0">
            <a:schemeClr val="accent4"/>
          </a:effectRef>
          <a:fontRef idx="minor">
            <a:schemeClr val="dk1"/>
          </a:fontRef>
        </p:style>
        <p:txBody>
          <a:bodyPr anchor="ctr">
            <a:normAutofit/>
          </a:bodyPr>
          <a:lstStyle/>
          <a:p>
            <a:pPr marL="0" indent="0" algn="just">
              <a:lnSpc>
                <a:spcPct val="150000"/>
              </a:lnSpc>
              <a:buNone/>
            </a:pPr>
            <a:r>
              <a:rPr lang="en-US" b="0" i="0" dirty="0">
                <a:solidFill>
                  <a:srgbClr val="212529"/>
                </a:solidFill>
                <a:effectLst/>
                <a:latin typeface="Times New Roman" panose="02020603050405020304" pitchFamily="18" charset="0"/>
              </a:rPr>
              <a:t>The provisions of this section shall not apply to income chargeable to tax escaping assessment for any assessment year in the case of an assessee where the Assessing Officer has received information under the scheme notified under section 135A. </a:t>
            </a:r>
            <a:r>
              <a:rPr lang="en-US" dirty="0"/>
              <a:t>SECTION 148A(4)</a:t>
            </a:r>
          </a:p>
        </p:txBody>
      </p:sp>
    </p:spTree>
    <p:extLst>
      <p:ext uri="{BB962C8B-B14F-4D97-AF65-F5344CB8AC3E}">
        <p14:creationId xmlns:p14="http://schemas.microsoft.com/office/powerpoint/2010/main" val="4224292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CD4E9-E52A-4AD0-95A0-18D2E626EE12}"/>
              </a:ext>
            </a:extLst>
          </p:cNvPr>
          <p:cNvSpPr>
            <a:spLocks noGrp="1"/>
          </p:cNvSpPr>
          <p:nvPr>
            <p:ph type="title"/>
          </p:nvPr>
        </p:nvSpPr>
        <p:spPr>
          <a:xfrm>
            <a:off x="161461" y="2159390"/>
            <a:ext cx="3791561" cy="1600200"/>
          </a:xfrm>
        </p:spPr>
        <p:style>
          <a:lnRef idx="2">
            <a:schemeClr val="dk1"/>
          </a:lnRef>
          <a:fillRef idx="1">
            <a:schemeClr val="lt1"/>
          </a:fillRef>
          <a:effectRef idx="0">
            <a:schemeClr val="dk1"/>
          </a:effectRef>
          <a:fontRef idx="minor">
            <a:schemeClr val="dk1"/>
          </a:fontRef>
        </p:style>
        <p:txBody>
          <a:bodyPr anchor="ctr"/>
          <a:lstStyle/>
          <a:p>
            <a:pPr algn="ctr"/>
            <a:r>
              <a:rPr lang="en-US" dirty="0"/>
              <a:t>Notice for return filing u/s 148 along with order passed u/s148(3) </a:t>
            </a:r>
            <a:br>
              <a:rPr lang="en-US" dirty="0"/>
            </a:br>
            <a:r>
              <a:rPr lang="en-US" dirty="0"/>
              <a:t>refer section 148(1)</a:t>
            </a:r>
          </a:p>
        </p:txBody>
      </p:sp>
      <p:sp>
        <p:nvSpPr>
          <p:cNvPr id="3" name="Content Placeholder 2">
            <a:extLst>
              <a:ext uri="{FF2B5EF4-FFF2-40B4-BE49-F238E27FC236}">
                <a16:creationId xmlns:a16="http://schemas.microsoft.com/office/drawing/2014/main" id="{701EDC96-5B92-4F5C-8BAE-3661C1363C86}"/>
              </a:ext>
            </a:extLst>
          </p:cNvPr>
          <p:cNvSpPr>
            <a:spLocks noGrp="1"/>
          </p:cNvSpPr>
          <p:nvPr>
            <p:ph idx="1"/>
          </p:nvPr>
        </p:nvSpPr>
        <p:spPr>
          <a:xfrm>
            <a:off x="4093698" y="337625"/>
            <a:ext cx="7261690" cy="6217920"/>
          </a:xfrm>
        </p:spPr>
        <p:style>
          <a:lnRef idx="2">
            <a:schemeClr val="accent5"/>
          </a:lnRef>
          <a:fillRef idx="1">
            <a:schemeClr val="lt1"/>
          </a:fillRef>
          <a:effectRef idx="0">
            <a:schemeClr val="accent5"/>
          </a:effectRef>
          <a:fontRef idx="minor">
            <a:schemeClr val="dk1"/>
          </a:fontRef>
        </p:style>
        <p:txBody>
          <a:bodyPr>
            <a:normAutofit fontScale="92500" lnSpcReduction="10000"/>
          </a:bodyPr>
          <a:lstStyle/>
          <a:p>
            <a:pPr marL="0" indent="0" algn="just">
              <a:lnSpc>
                <a:spcPct val="160000"/>
              </a:lnSpc>
              <a:buNone/>
            </a:pPr>
            <a:r>
              <a:rPr lang="en-US" b="1" dirty="0"/>
              <a:t>Upto 3 months time for filing return u/s 148: </a:t>
            </a:r>
            <a:r>
              <a:rPr lang="en-US" dirty="0"/>
              <a:t>It is proposed to substitute section 148 of the Act so as to provide that before making  the  assessment,  reassessment  or  recomputation  under section  147 and  subject  to  the  provisions  of  section 148A,  the  </a:t>
            </a:r>
            <a:r>
              <a:rPr lang="en-US" u="sng" dirty="0"/>
              <a:t>Assessing  Officer  shall issue a notice to the assessee, along with a  copy of the order passed under sub-section (3) of section 148A </a:t>
            </a:r>
            <a:r>
              <a:rPr lang="en-US" dirty="0"/>
              <a:t>determining it to be a fit case, </a:t>
            </a:r>
            <a:r>
              <a:rPr lang="en-US" u="sng" dirty="0"/>
              <a:t>requiring him to furnish  within  such  period  as  may  be  specified,  not  exceeding  a period  of 3 months  from  the  end  of  the  month  in  which  such  notice  is  issued,  </a:t>
            </a:r>
            <a:r>
              <a:rPr lang="en-US" dirty="0"/>
              <a:t>a return of his income or the income of any other person in respect of whom he is assessable under this Act. </a:t>
            </a:r>
          </a:p>
        </p:txBody>
      </p:sp>
    </p:spTree>
    <p:extLst>
      <p:ext uri="{BB962C8B-B14F-4D97-AF65-F5344CB8AC3E}">
        <p14:creationId xmlns:p14="http://schemas.microsoft.com/office/powerpoint/2010/main" val="20236481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3A17EE-6702-4AFE-ABE7-ED9C48E2C33D}"/>
              </a:ext>
            </a:extLst>
          </p:cNvPr>
          <p:cNvSpPr>
            <a:spLocks noGrp="1"/>
          </p:cNvSpPr>
          <p:nvPr>
            <p:ph idx="1"/>
          </p:nvPr>
        </p:nvSpPr>
        <p:spPr>
          <a:xfrm>
            <a:off x="2982351" y="168813"/>
            <a:ext cx="8989255" cy="6513342"/>
          </a:xfrm>
        </p:spPr>
        <p:style>
          <a:lnRef idx="2">
            <a:schemeClr val="accent5"/>
          </a:lnRef>
          <a:fillRef idx="1">
            <a:schemeClr val="lt1"/>
          </a:fillRef>
          <a:effectRef idx="0">
            <a:schemeClr val="accent5"/>
          </a:effectRef>
          <a:fontRef idx="minor">
            <a:schemeClr val="dk1"/>
          </a:fontRef>
        </p:style>
        <p:txBody>
          <a:bodyPr anchor="ctr">
            <a:normAutofit/>
          </a:bodyPr>
          <a:lstStyle/>
          <a:p>
            <a:pPr marL="0" indent="0" algn="just">
              <a:lnSpc>
                <a:spcPct val="170000"/>
              </a:lnSpc>
              <a:buNone/>
            </a:pPr>
            <a:r>
              <a:rPr lang="en-US" b="1" dirty="0"/>
              <a:t>No notice, if information  with  the AO  suggests  that  the  income  chargeable  to  tax  has escaped assessment : </a:t>
            </a:r>
            <a:r>
              <a:rPr lang="en-US" dirty="0"/>
              <a:t>Further, it is proposed to provide that no notice under  this  section  shall  be  issued  unless  there  is  information  with  the Assessing  Officer  which  suggests  that  the  income  chargeable  to  tax  has escaped assessment in the case of the assessee for the relevant assessment year. </a:t>
            </a:r>
          </a:p>
          <a:p>
            <a:pPr marL="0" indent="0">
              <a:buNone/>
            </a:pPr>
            <a:endParaRPr lang="en-US" dirty="0"/>
          </a:p>
        </p:txBody>
      </p:sp>
      <p:sp>
        <p:nvSpPr>
          <p:cNvPr id="2" name="TextBox 1">
            <a:extLst>
              <a:ext uri="{FF2B5EF4-FFF2-40B4-BE49-F238E27FC236}">
                <a16:creationId xmlns:a16="http://schemas.microsoft.com/office/drawing/2014/main" id="{5E4A33FB-7D27-4D1A-9C83-C98308FFC5FC}"/>
              </a:ext>
            </a:extLst>
          </p:cNvPr>
          <p:cNvSpPr txBox="1"/>
          <p:nvPr/>
        </p:nvSpPr>
        <p:spPr>
          <a:xfrm>
            <a:off x="431409" y="1069146"/>
            <a:ext cx="2410264" cy="4154984"/>
          </a:xfrm>
          <a:prstGeom prst="rect">
            <a:avLst/>
          </a:prstGeom>
        </p:spPr>
        <p:style>
          <a:lnRef idx="3">
            <a:schemeClr val="lt1"/>
          </a:lnRef>
          <a:fillRef idx="1">
            <a:schemeClr val="accent6"/>
          </a:fillRef>
          <a:effectRef idx="1">
            <a:schemeClr val="accent6"/>
          </a:effectRef>
          <a:fontRef idx="minor">
            <a:schemeClr val="lt1"/>
          </a:fontRef>
        </p:style>
        <p:txBody>
          <a:bodyPr wrap="square" rtlCol="0" anchor="ctr">
            <a:spAutoFit/>
          </a:bodyPr>
          <a:lstStyle/>
          <a:p>
            <a:pPr algn="ctr"/>
            <a:r>
              <a:rPr lang="en-US" sz="2400" b="1" dirty="0"/>
              <a:t>No notice required </a:t>
            </a:r>
            <a:r>
              <a:rPr lang="en-US" sz="2400" dirty="0"/>
              <a:t>where  information  with  A.O  suggests  that  the  income  chargeable  to  tax  has escaped assessment  </a:t>
            </a:r>
          </a:p>
          <a:p>
            <a:pPr algn="ctr"/>
            <a:r>
              <a:rPr lang="en-US" sz="2400" b="1" dirty="0"/>
              <a:t>Refer first  proviso to section 148(1)</a:t>
            </a:r>
          </a:p>
        </p:txBody>
      </p:sp>
    </p:spTree>
    <p:extLst>
      <p:ext uri="{BB962C8B-B14F-4D97-AF65-F5344CB8AC3E}">
        <p14:creationId xmlns:p14="http://schemas.microsoft.com/office/powerpoint/2010/main" val="16825888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3747F-2741-44B0-A972-4E18BE71458D}"/>
              </a:ext>
            </a:extLst>
          </p:cNvPr>
          <p:cNvSpPr>
            <a:spLocks noGrp="1"/>
          </p:cNvSpPr>
          <p:nvPr>
            <p:ph type="title"/>
          </p:nvPr>
        </p:nvSpPr>
        <p:spPr>
          <a:xfrm>
            <a:off x="178193" y="1083213"/>
            <a:ext cx="3493475" cy="4375052"/>
          </a:xfrm>
        </p:spPr>
        <p:style>
          <a:lnRef idx="1">
            <a:schemeClr val="accent3"/>
          </a:lnRef>
          <a:fillRef idx="2">
            <a:schemeClr val="accent3"/>
          </a:fillRef>
          <a:effectRef idx="1">
            <a:schemeClr val="accent3"/>
          </a:effectRef>
          <a:fontRef idx="minor">
            <a:schemeClr val="dk1"/>
          </a:fontRef>
        </p:style>
        <p:txBody>
          <a:bodyPr anchor="ctr">
            <a:normAutofit/>
          </a:bodyPr>
          <a:lstStyle/>
          <a:p>
            <a:pPr algn="ctr">
              <a:lnSpc>
                <a:spcPct val="150000"/>
              </a:lnSpc>
            </a:pPr>
            <a:r>
              <a:rPr lang="en-US" b="0" i="0" dirty="0">
                <a:solidFill>
                  <a:srgbClr val="212529"/>
                </a:solidFill>
                <a:effectLst/>
                <a:latin typeface="Times New Roman" panose="02020603050405020304" pitchFamily="18" charset="0"/>
              </a:rPr>
              <a:t>information with the A.O which suggests that the income chargeable to tax has escaped assessment.</a:t>
            </a:r>
            <a:br>
              <a:rPr lang="en-US" b="0" i="0" dirty="0">
                <a:solidFill>
                  <a:srgbClr val="212529"/>
                </a:solidFill>
                <a:effectLst/>
                <a:latin typeface="Times New Roman" panose="02020603050405020304" pitchFamily="18" charset="0"/>
              </a:rPr>
            </a:br>
            <a:br>
              <a:rPr lang="en-US" b="0" i="0" dirty="0">
                <a:solidFill>
                  <a:srgbClr val="212529"/>
                </a:solidFill>
                <a:effectLst/>
                <a:latin typeface="Times New Roman" panose="02020603050405020304" pitchFamily="18" charset="0"/>
              </a:rPr>
            </a:br>
            <a:r>
              <a:rPr lang="en-US" b="0" i="0" dirty="0">
                <a:solidFill>
                  <a:srgbClr val="212529"/>
                </a:solidFill>
                <a:effectLst/>
                <a:latin typeface="Times New Roman" panose="02020603050405020304" pitchFamily="18" charset="0"/>
              </a:rPr>
              <a:t>refer section 148(3)</a:t>
            </a:r>
            <a:endParaRPr lang="en-US" dirty="0"/>
          </a:p>
        </p:txBody>
      </p:sp>
      <p:sp>
        <p:nvSpPr>
          <p:cNvPr id="3" name="Content Placeholder 2">
            <a:extLst>
              <a:ext uri="{FF2B5EF4-FFF2-40B4-BE49-F238E27FC236}">
                <a16:creationId xmlns:a16="http://schemas.microsoft.com/office/drawing/2014/main" id="{BB7070F0-EBBA-4A80-BCA9-A0AB596E76B0}"/>
              </a:ext>
            </a:extLst>
          </p:cNvPr>
          <p:cNvSpPr>
            <a:spLocks noGrp="1"/>
          </p:cNvSpPr>
          <p:nvPr>
            <p:ph idx="1"/>
          </p:nvPr>
        </p:nvSpPr>
        <p:spPr>
          <a:xfrm>
            <a:off x="3826413" y="225083"/>
            <a:ext cx="8187395" cy="6372665"/>
          </a:xfrm>
        </p:spPr>
        <p:style>
          <a:lnRef idx="1">
            <a:schemeClr val="dk1"/>
          </a:lnRef>
          <a:fillRef idx="2">
            <a:schemeClr val="dk1"/>
          </a:fillRef>
          <a:effectRef idx="1">
            <a:schemeClr val="dk1"/>
          </a:effectRef>
          <a:fontRef idx="minor">
            <a:schemeClr val="dk1"/>
          </a:fontRef>
        </p:style>
        <p:txBody>
          <a:bodyPr anchor="ctr">
            <a:normAutofit fontScale="77500" lnSpcReduction="20000"/>
          </a:bodyPr>
          <a:lstStyle/>
          <a:p>
            <a:pPr marL="0" indent="0" algn="just">
              <a:lnSpc>
                <a:spcPct val="150000"/>
              </a:lnSpc>
              <a:buNone/>
            </a:pPr>
            <a:r>
              <a:rPr lang="en-US" dirty="0"/>
              <a:t>(</a:t>
            </a:r>
            <a:r>
              <a:rPr lang="en-US" dirty="0" err="1"/>
              <a:t>i</a:t>
            </a:r>
            <a:r>
              <a:rPr lang="en-US" dirty="0"/>
              <a:t>) any information of the assessee for the relevant assessment year in accordance with the </a:t>
            </a:r>
            <a:r>
              <a:rPr lang="en-US" b="1" dirty="0"/>
              <a:t>risk management strategy formulated by the Board </a:t>
            </a:r>
            <a:r>
              <a:rPr lang="en-US" dirty="0"/>
              <a:t>from time to time; or</a:t>
            </a:r>
          </a:p>
          <a:p>
            <a:pPr marL="0" indent="0" algn="just">
              <a:lnSpc>
                <a:spcPct val="150000"/>
              </a:lnSpc>
              <a:buNone/>
            </a:pPr>
            <a:r>
              <a:rPr lang="en-US" dirty="0"/>
              <a:t>(ii) any </a:t>
            </a:r>
            <a:r>
              <a:rPr lang="en-US" b="1" dirty="0"/>
              <a:t>audit objection </a:t>
            </a:r>
            <a:r>
              <a:rPr lang="en-US" dirty="0"/>
              <a:t>to the effect that the assessment in the case of the assessee for the relevant assessment year has not been made in accordance with the provisions of this Act; or</a:t>
            </a:r>
          </a:p>
          <a:p>
            <a:pPr marL="0" indent="0" algn="just">
              <a:lnSpc>
                <a:spcPct val="150000"/>
              </a:lnSpc>
              <a:buNone/>
            </a:pPr>
            <a:r>
              <a:rPr lang="en-US" dirty="0"/>
              <a:t>(iii) any information </a:t>
            </a:r>
            <a:r>
              <a:rPr lang="en-US" b="1" dirty="0"/>
              <a:t>received under an agreement </a:t>
            </a:r>
            <a:r>
              <a:rPr lang="en-US" dirty="0"/>
              <a:t>referred to in section 90 or section 90A of the Act; or</a:t>
            </a:r>
          </a:p>
          <a:p>
            <a:pPr marL="0" indent="0" algn="just">
              <a:lnSpc>
                <a:spcPct val="150000"/>
              </a:lnSpc>
              <a:buNone/>
            </a:pPr>
            <a:r>
              <a:rPr lang="en-US" dirty="0"/>
              <a:t>(iv) any </a:t>
            </a:r>
            <a:r>
              <a:rPr lang="en-US" b="1" dirty="0"/>
              <a:t>information made available to the AO under the scheme notified under section 135A</a:t>
            </a:r>
            <a:r>
              <a:rPr lang="en-US" dirty="0"/>
              <a:t>; or</a:t>
            </a:r>
          </a:p>
          <a:p>
            <a:pPr marL="0" indent="0" algn="just">
              <a:lnSpc>
                <a:spcPct val="150000"/>
              </a:lnSpc>
              <a:buNone/>
            </a:pPr>
            <a:r>
              <a:rPr lang="en-US" dirty="0"/>
              <a:t>(v) any information </a:t>
            </a:r>
            <a:r>
              <a:rPr lang="en-US" b="1" dirty="0"/>
              <a:t>which requires action in consequence of the order of a Tribunal or a Court; </a:t>
            </a:r>
            <a:r>
              <a:rPr lang="en-US" dirty="0"/>
              <a:t>or</a:t>
            </a:r>
          </a:p>
          <a:p>
            <a:pPr marL="0" indent="0" algn="just">
              <a:lnSpc>
                <a:spcPct val="150000"/>
              </a:lnSpc>
              <a:buNone/>
            </a:pPr>
            <a:r>
              <a:rPr lang="en-US" dirty="0"/>
              <a:t>(vi) any information in the case of the assessee </a:t>
            </a:r>
            <a:r>
              <a:rPr lang="en-US" b="1" dirty="0"/>
              <a:t>emanating from survey conducted under section 133A, </a:t>
            </a:r>
            <a:r>
              <a:rPr lang="en-US" dirty="0"/>
              <a:t>other than under sub-section (2A) of the said section, on or after the 1st day of September, 2024.</a:t>
            </a:r>
          </a:p>
        </p:txBody>
      </p:sp>
    </p:spTree>
    <p:extLst>
      <p:ext uri="{BB962C8B-B14F-4D97-AF65-F5344CB8AC3E}">
        <p14:creationId xmlns:p14="http://schemas.microsoft.com/office/powerpoint/2010/main" val="13677907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3A17EE-6702-4AFE-ABE7-ED9C48E2C33D}"/>
              </a:ext>
            </a:extLst>
          </p:cNvPr>
          <p:cNvSpPr>
            <a:spLocks noGrp="1"/>
          </p:cNvSpPr>
          <p:nvPr>
            <p:ph idx="1"/>
          </p:nvPr>
        </p:nvSpPr>
        <p:spPr>
          <a:xfrm>
            <a:off x="2982351" y="168813"/>
            <a:ext cx="8989255" cy="6513342"/>
          </a:xfrm>
        </p:spPr>
        <p:style>
          <a:lnRef idx="2">
            <a:schemeClr val="accent5"/>
          </a:lnRef>
          <a:fillRef idx="1">
            <a:schemeClr val="lt1"/>
          </a:fillRef>
          <a:effectRef idx="0">
            <a:schemeClr val="accent5"/>
          </a:effectRef>
          <a:fontRef idx="minor">
            <a:schemeClr val="dk1"/>
          </a:fontRef>
        </p:style>
        <p:txBody>
          <a:bodyPr>
            <a:normAutofit/>
          </a:bodyPr>
          <a:lstStyle/>
          <a:p>
            <a:pPr marL="0" indent="0" algn="just">
              <a:lnSpc>
                <a:spcPct val="170000"/>
              </a:lnSpc>
              <a:buNone/>
            </a:pPr>
            <a:r>
              <a:rPr lang="en-US" dirty="0"/>
              <a:t>Any  information  in  the  case  of  the  assessee  emanating  from  survey conducted under section 133A, other than under sub-section (2A) of the said section, on or after the 1st day of September, 2024, is  added to the definition of ‘information’ with the Assessing Officer which suggests that the income chargeable to tax has escaped assessment.  </a:t>
            </a:r>
          </a:p>
          <a:p>
            <a:pPr marL="0" indent="0" algn="just">
              <a:lnSpc>
                <a:spcPct val="170000"/>
              </a:lnSpc>
              <a:buNone/>
            </a:pPr>
            <a:r>
              <a:rPr lang="en-US" dirty="0"/>
              <a:t>It  is  further    provide  that  where  the  Assessing  Officer  has received information under the scheme notified under section 135A, no notice under  section  148  shall  be  issued  without  prior  approval of  the  specified authority.</a:t>
            </a:r>
          </a:p>
          <a:p>
            <a:pPr marL="0" indent="0">
              <a:buNone/>
            </a:pPr>
            <a:endParaRPr lang="en-US" dirty="0"/>
          </a:p>
        </p:txBody>
      </p:sp>
      <p:sp>
        <p:nvSpPr>
          <p:cNvPr id="2" name="TextBox 1">
            <a:extLst>
              <a:ext uri="{FF2B5EF4-FFF2-40B4-BE49-F238E27FC236}">
                <a16:creationId xmlns:a16="http://schemas.microsoft.com/office/drawing/2014/main" id="{5E4A33FB-7D27-4D1A-9C83-C98308FFC5FC}"/>
              </a:ext>
            </a:extLst>
          </p:cNvPr>
          <p:cNvSpPr txBox="1"/>
          <p:nvPr/>
        </p:nvSpPr>
        <p:spPr>
          <a:xfrm>
            <a:off x="220394" y="864013"/>
            <a:ext cx="2410264" cy="512294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just">
              <a:lnSpc>
                <a:spcPct val="150000"/>
              </a:lnSpc>
            </a:pPr>
            <a:r>
              <a:rPr lang="en-US" sz="2000" b="1" dirty="0"/>
              <a:t>No notice by AO  </a:t>
            </a:r>
            <a:r>
              <a:rPr lang="en-US" sz="2000" b="1" i="0" dirty="0">
                <a:solidFill>
                  <a:srgbClr val="212529"/>
                </a:solidFill>
                <a:effectLst/>
                <a:latin typeface="Times New Roman" panose="02020603050405020304" pitchFamily="18" charset="0"/>
              </a:rPr>
              <a:t>without prior approval of the specified authority</a:t>
            </a:r>
            <a:r>
              <a:rPr lang="en-US" sz="2000" b="0" i="0" dirty="0">
                <a:solidFill>
                  <a:srgbClr val="212529"/>
                </a:solidFill>
                <a:effectLst/>
                <a:latin typeface="Times New Roman" panose="02020603050405020304" pitchFamily="18" charset="0"/>
              </a:rPr>
              <a:t>, </a:t>
            </a:r>
          </a:p>
          <a:p>
            <a:pPr algn="just">
              <a:lnSpc>
                <a:spcPct val="150000"/>
              </a:lnSpc>
            </a:pPr>
            <a:r>
              <a:rPr lang="en-US" sz="2000" b="0" i="0" dirty="0">
                <a:solidFill>
                  <a:srgbClr val="212529"/>
                </a:solidFill>
                <a:effectLst/>
                <a:latin typeface="Times New Roman" panose="02020603050405020304" pitchFamily="18" charset="0"/>
              </a:rPr>
              <a:t>where the AO has received information under  scheme notified under section 135A, </a:t>
            </a:r>
            <a:r>
              <a:rPr lang="en-US" sz="2000" b="1" dirty="0"/>
              <a:t> </a:t>
            </a:r>
          </a:p>
          <a:p>
            <a:pPr algn="just">
              <a:lnSpc>
                <a:spcPct val="150000"/>
              </a:lnSpc>
            </a:pPr>
            <a:r>
              <a:rPr lang="en-US" sz="2000" b="1" dirty="0"/>
              <a:t>Refer 2</a:t>
            </a:r>
            <a:r>
              <a:rPr lang="en-US" sz="2000" b="1" baseline="30000" dirty="0"/>
              <a:t>nd </a:t>
            </a:r>
            <a:r>
              <a:rPr lang="en-US" sz="2000" b="1" dirty="0"/>
              <a:t> proviso to section 148(1)</a:t>
            </a:r>
          </a:p>
        </p:txBody>
      </p:sp>
    </p:spTree>
    <p:extLst>
      <p:ext uri="{BB962C8B-B14F-4D97-AF65-F5344CB8AC3E}">
        <p14:creationId xmlns:p14="http://schemas.microsoft.com/office/powerpoint/2010/main" val="84804588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5D2B7-3F8D-4A8C-BA09-73DD6EC5626E}"/>
              </a:ext>
            </a:extLst>
          </p:cNvPr>
          <p:cNvSpPr>
            <a:spLocks noGrp="1"/>
          </p:cNvSpPr>
          <p:nvPr>
            <p:ph type="title"/>
          </p:nvPr>
        </p:nvSpPr>
        <p:spPr>
          <a:xfrm>
            <a:off x="262597" y="1895621"/>
            <a:ext cx="3932237" cy="3066757"/>
          </a:xfrm>
        </p:spPr>
        <p:style>
          <a:lnRef idx="1">
            <a:schemeClr val="accent4"/>
          </a:lnRef>
          <a:fillRef idx="2">
            <a:schemeClr val="accent4"/>
          </a:fillRef>
          <a:effectRef idx="1">
            <a:schemeClr val="accent4"/>
          </a:effectRef>
          <a:fontRef idx="minor">
            <a:schemeClr val="dk1"/>
          </a:fontRef>
        </p:style>
        <p:txBody>
          <a:bodyPr>
            <a:normAutofit/>
          </a:bodyPr>
          <a:lstStyle/>
          <a:p>
            <a:pPr algn="ctr">
              <a:lnSpc>
                <a:spcPct val="150000"/>
              </a:lnSpc>
            </a:pPr>
            <a:r>
              <a:rPr lang="en-US" sz="1800" b="1" i="0" u="none" strike="noStrike" dirty="0">
                <a:solidFill>
                  <a:srgbClr val="000000"/>
                </a:solidFill>
                <a:effectLst/>
                <a:latin typeface="Arial" panose="020B0604020202020204" pitchFamily="34" charset="0"/>
              </a:rPr>
              <a:t>The time limitation for issuance of notice under section 148A reduced and maximum time limit shall be 3 years in normal case /5 years in special cases </a:t>
            </a:r>
            <a:br>
              <a:rPr lang="en-US" sz="1800" b="1" i="0" u="none" strike="noStrike" dirty="0">
                <a:solidFill>
                  <a:srgbClr val="000000"/>
                </a:solidFill>
                <a:effectLst/>
                <a:latin typeface="Arial" panose="020B0604020202020204" pitchFamily="34" charset="0"/>
              </a:rPr>
            </a:br>
            <a:r>
              <a:rPr lang="en-US" sz="1800" b="1" i="0" u="none" strike="noStrike" dirty="0">
                <a:solidFill>
                  <a:srgbClr val="000000"/>
                </a:solidFill>
                <a:effectLst/>
                <a:latin typeface="Arial" panose="020B0604020202020204" pitchFamily="34" charset="0"/>
              </a:rPr>
              <a:t>section 149 (2)</a:t>
            </a:r>
            <a:endParaRPr lang="en-US" dirty="0"/>
          </a:p>
        </p:txBody>
      </p:sp>
      <p:sp>
        <p:nvSpPr>
          <p:cNvPr id="3" name="Content Placeholder 2">
            <a:extLst>
              <a:ext uri="{FF2B5EF4-FFF2-40B4-BE49-F238E27FC236}">
                <a16:creationId xmlns:a16="http://schemas.microsoft.com/office/drawing/2014/main" id="{F235B033-4FCF-471A-B1B7-02D551ECD1EB}"/>
              </a:ext>
            </a:extLst>
          </p:cNvPr>
          <p:cNvSpPr>
            <a:spLocks noGrp="1"/>
          </p:cNvSpPr>
          <p:nvPr>
            <p:ph idx="1"/>
          </p:nvPr>
        </p:nvSpPr>
        <p:spPr>
          <a:xfrm>
            <a:off x="4473527" y="225083"/>
            <a:ext cx="7455876" cy="6344529"/>
          </a:xfrm>
        </p:spPr>
        <p:txBody>
          <a:bodyPr anchor="t">
            <a:normAutofit lnSpcReduction="10000"/>
          </a:bodyPr>
          <a:lstStyle/>
          <a:p>
            <a:pPr algn="just">
              <a:buFont typeface="Wingdings" panose="05000000000000000000" pitchFamily="2" charset="2"/>
              <a:buChar char="q"/>
            </a:pPr>
            <a:r>
              <a:rPr lang="en-US" dirty="0"/>
              <a:t>Time limit for notice u/s 148A in </a:t>
            </a:r>
            <a:r>
              <a:rPr lang="en-US" b="1" dirty="0"/>
              <a:t>normal cases </a:t>
            </a:r>
            <a:r>
              <a:rPr lang="en-US" dirty="0"/>
              <a:t>: in normal cases, no notice under sections 148A shall be issued if 3 years  have  elapsed  from  the  end  of  the  relevant  assessment  year. Notice  beyond  the  period  of  3 years  from  the  end  of  the  relevant assessment year can be taken only in a few specific cases; </a:t>
            </a:r>
          </a:p>
          <a:p>
            <a:pPr marL="0" indent="0" algn="just">
              <a:buNone/>
            </a:pPr>
            <a:endParaRPr lang="en-US" dirty="0"/>
          </a:p>
          <a:p>
            <a:pPr algn="just">
              <a:buFont typeface="Wingdings" panose="05000000000000000000" pitchFamily="2" charset="2"/>
              <a:buChar char="q"/>
            </a:pPr>
            <a:r>
              <a:rPr lang="en-US" dirty="0"/>
              <a:t>Time limit for notice u/s 148A in  </a:t>
            </a:r>
            <a:r>
              <a:rPr lang="en-US" b="1" dirty="0"/>
              <a:t>specific  cases:  </a:t>
            </a:r>
            <a:r>
              <a:rPr lang="en-US" dirty="0"/>
              <a:t>where  as  per  the  information  with  the  Assessing Officer,  the  income  escaping  assessment  amounts  to  or is  likely  to amount to Rs. 50 lakh  or more, notice under section 148A can be issued  beyond  the  period  of  3  years  but  not  beyond  the  period  of 5 years from the end of the relevant assessment year; in  specific  cases,  where  the  Assessing  Officer has  in  his  possession books of account or other documents or evidence related to any asset or expenditure or transaction or entry (or entries) which reveal that the income chargeable to tax, which has escaped assessment amounts to or is likely to amount to  Rs. 50 lakh  or more.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1418713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294E1-5871-4571-9E69-319FF5BF8091}"/>
              </a:ext>
            </a:extLst>
          </p:cNvPr>
          <p:cNvSpPr>
            <a:spLocks noGrp="1"/>
          </p:cNvSpPr>
          <p:nvPr>
            <p:ph type="title"/>
          </p:nvPr>
        </p:nvSpPr>
        <p:spPr>
          <a:xfrm>
            <a:off x="136404" y="2257865"/>
            <a:ext cx="3830686" cy="1600200"/>
          </a:xfrm>
        </p:spPr>
        <p:style>
          <a:lnRef idx="1">
            <a:schemeClr val="accent6"/>
          </a:lnRef>
          <a:fillRef idx="2">
            <a:schemeClr val="accent6"/>
          </a:fillRef>
          <a:effectRef idx="1">
            <a:schemeClr val="accent6"/>
          </a:effectRef>
          <a:fontRef idx="minor">
            <a:schemeClr val="dk1"/>
          </a:fontRef>
        </p:style>
        <p:txBody>
          <a:bodyPr anchor="ctr"/>
          <a:lstStyle/>
          <a:p>
            <a:pPr algn="ctr"/>
            <a:r>
              <a:rPr lang="en-US" sz="1800" b="1" i="0" u="none" strike="noStrike" dirty="0">
                <a:solidFill>
                  <a:srgbClr val="000000"/>
                </a:solidFill>
                <a:effectLst/>
                <a:latin typeface="Arial" panose="020B0604020202020204" pitchFamily="34" charset="0"/>
              </a:rPr>
              <a:t>Time limit in notice u/s 148 for ITR filing </a:t>
            </a:r>
            <a:br>
              <a:rPr lang="en-US" sz="1800" b="1" i="0" u="none" strike="noStrike" dirty="0">
                <a:solidFill>
                  <a:srgbClr val="000000"/>
                </a:solidFill>
                <a:effectLst/>
                <a:latin typeface="Arial" panose="020B0604020202020204" pitchFamily="34" charset="0"/>
              </a:rPr>
            </a:br>
            <a:r>
              <a:rPr lang="en-US" sz="1800" b="1" i="0" u="none" strike="noStrike" dirty="0">
                <a:solidFill>
                  <a:srgbClr val="000000"/>
                </a:solidFill>
                <a:effectLst/>
                <a:latin typeface="Arial" panose="020B0604020202020204" pitchFamily="34" charset="0"/>
              </a:rPr>
              <a:t>refer section 149(1)</a:t>
            </a:r>
            <a:endParaRPr lang="en-US" dirty="0"/>
          </a:p>
        </p:txBody>
      </p:sp>
      <p:sp>
        <p:nvSpPr>
          <p:cNvPr id="3" name="Content Placeholder 2">
            <a:extLst>
              <a:ext uri="{FF2B5EF4-FFF2-40B4-BE49-F238E27FC236}">
                <a16:creationId xmlns:a16="http://schemas.microsoft.com/office/drawing/2014/main" id="{9F2E4EB8-501B-4B67-BF74-322CBAC04170}"/>
              </a:ext>
            </a:extLst>
          </p:cNvPr>
          <p:cNvSpPr>
            <a:spLocks noGrp="1"/>
          </p:cNvSpPr>
          <p:nvPr>
            <p:ph idx="1"/>
          </p:nvPr>
        </p:nvSpPr>
        <p:spPr>
          <a:xfrm>
            <a:off x="4121834" y="295423"/>
            <a:ext cx="7779018" cy="6217920"/>
          </a:xfrm>
        </p:spPr>
        <p:style>
          <a:lnRef idx="2">
            <a:schemeClr val="accent1"/>
          </a:lnRef>
          <a:fillRef idx="1">
            <a:schemeClr val="lt1"/>
          </a:fillRef>
          <a:effectRef idx="0">
            <a:schemeClr val="accent1"/>
          </a:effectRef>
          <a:fontRef idx="minor">
            <a:schemeClr val="dk1"/>
          </a:fontRef>
        </p:style>
        <p:txBody>
          <a:bodyPr>
            <a:normAutofit fontScale="92500"/>
          </a:bodyPr>
          <a:lstStyle/>
          <a:p>
            <a:pPr algn="just">
              <a:lnSpc>
                <a:spcPct val="160000"/>
              </a:lnSpc>
              <a:buFont typeface="Wingdings" panose="05000000000000000000" pitchFamily="2" charset="2"/>
              <a:buChar char="q"/>
            </a:pPr>
            <a:r>
              <a:rPr lang="en-US" dirty="0"/>
              <a:t>Time limit for notice u/s 148 in </a:t>
            </a:r>
            <a:r>
              <a:rPr lang="en-US" b="1" dirty="0"/>
              <a:t>normal cases:  </a:t>
            </a:r>
            <a:r>
              <a:rPr lang="en-US" dirty="0"/>
              <a:t>In normal  cases,  no  notice  under  section  148  shall  be  issued  if  3 years  and  3  months  have  elapsed  from  the  end  of  the  relevant assessment  year.  Notice  beyond  the  period  of  3  years  and  3 months  from  the  end  of  the  relevant  assessment  year  can  be  taken only in a few specific cases; </a:t>
            </a:r>
          </a:p>
          <a:p>
            <a:pPr marL="0" indent="0" algn="just">
              <a:lnSpc>
                <a:spcPct val="160000"/>
              </a:lnSpc>
              <a:buNone/>
            </a:pPr>
            <a:endParaRPr lang="en-US" dirty="0"/>
          </a:p>
          <a:p>
            <a:pPr algn="just">
              <a:lnSpc>
                <a:spcPct val="160000"/>
              </a:lnSpc>
              <a:buFont typeface="Wingdings" panose="05000000000000000000" pitchFamily="2" charset="2"/>
              <a:buChar char="q"/>
            </a:pPr>
            <a:r>
              <a:rPr lang="en-US" dirty="0"/>
              <a:t>Time limit for notice under section 148 in </a:t>
            </a:r>
            <a:r>
              <a:rPr lang="en-US" b="1" dirty="0"/>
              <a:t>special cases </a:t>
            </a:r>
            <a:r>
              <a:rPr lang="en-US" dirty="0"/>
              <a:t>can be issued beyond the period of 3 years and 3 months but not beyond the period of 5 years and 3 months from the end of the relevant assessment year. </a:t>
            </a:r>
          </a:p>
          <a:p>
            <a:pPr marL="0" indent="0">
              <a:lnSpc>
                <a:spcPct val="160000"/>
              </a:lnSpc>
              <a:buNone/>
            </a:pPr>
            <a:endParaRPr lang="en-US" dirty="0"/>
          </a:p>
          <a:p>
            <a:pPr marL="0" indent="0">
              <a:buNone/>
            </a:pPr>
            <a:endParaRPr lang="en-US" dirty="0"/>
          </a:p>
        </p:txBody>
      </p:sp>
    </p:spTree>
    <p:extLst>
      <p:ext uri="{BB962C8B-B14F-4D97-AF65-F5344CB8AC3E}">
        <p14:creationId xmlns:p14="http://schemas.microsoft.com/office/powerpoint/2010/main" val="957040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97219-F220-44AD-ABAC-B706B1F59496}"/>
              </a:ext>
            </a:extLst>
          </p:cNvPr>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pPr algn="ctr"/>
            <a:r>
              <a:rPr lang="en-US" dirty="0"/>
              <a:t>Increase in- family pension standard deduction</a:t>
            </a:r>
          </a:p>
        </p:txBody>
      </p:sp>
      <p:sp>
        <p:nvSpPr>
          <p:cNvPr id="3" name="Content Placeholder 2">
            <a:extLst>
              <a:ext uri="{FF2B5EF4-FFF2-40B4-BE49-F238E27FC236}">
                <a16:creationId xmlns:a16="http://schemas.microsoft.com/office/drawing/2014/main" id="{98BBCA22-7122-4851-9210-5DD38AB345F4}"/>
              </a:ext>
            </a:extLst>
          </p:cNvPr>
          <p:cNvSpPr>
            <a:spLocks noGrp="1"/>
          </p:cNvSpPr>
          <p:nvPr>
            <p:ph idx="1"/>
          </p:nvPr>
        </p:nvSpPr>
        <p:spPr/>
        <p:style>
          <a:lnRef idx="2">
            <a:schemeClr val="accent5"/>
          </a:lnRef>
          <a:fillRef idx="1">
            <a:schemeClr val="lt1"/>
          </a:fillRef>
          <a:effectRef idx="0">
            <a:schemeClr val="accent5"/>
          </a:effectRef>
          <a:fontRef idx="minor">
            <a:schemeClr val="dk1"/>
          </a:fontRef>
        </p:style>
        <p:txBody>
          <a:bodyPr/>
          <a:lstStyle/>
          <a:p>
            <a:pPr marL="0" indent="0" algn="just">
              <a:buNone/>
            </a:pPr>
            <a:r>
              <a:rPr lang="en-US" dirty="0"/>
              <a:t>Increase in a deduction from family pension for taxpayers from Rs. 15,000/- to Rs. 25,000/-  under section 57(</a:t>
            </a:r>
            <a:r>
              <a:rPr lang="en-US" dirty="0" err="1"/>
              <a:t>iia</a:t>
            </a:r>
            <a:r>
              <a:rPr lang="en-US" dirty="0"/>
              <a:t>) </a:t>
            </a:r>
          </a:p>
          <a:p>
            <a:pPr marL="0" indent="0" algn="just">
              <a:buNone/>
            </a:pPr>
            <a:r>
              <a:rPr lang="en-US" dirty="0"/>
              <a:t>The existing provision of clause (</a:t>
            </a:r>
            <a:r>
              <a:rPr lang="en-US" dirty="0" err="1"/>
              <a:t>iia</a:t>
            </a:r>
            <a:r>
              <a:rPr lang="en-US" dirty="0"/>
              <a:t>) of Section 57 of the Act provides that in the case of income in the nature of a family pension, a deduction of a sum equal to thirty-three and one-third percent of such income or 15000 ( revise limit Rs. 25000 for those opting section 115BAC new tax regime), whichever is less, shall be made before computing the income chargeable under the heading "Income from other sources.".</a:t>
            </a:r>
          </a:p>
          <a:p>
            <a:pPr marL="0" indent="0">
              <a:buNone/>
            </a:pPr>
            <a:endParaRPr lang="en-US" dirty="0"/>
          </a:p>
        </p:txBody>
      </p:sp>
    </p:spTree>
    <p:extLst>
      <p:ext uri="{BB962C8B-B14F-4D97-AF65-F5344CB8AC3E}">
        <p14:creationId xmlns:p14="http://schemas.microsoft.com/office/powerpoint/2010/main" val="162254966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C4556-FD55-48AA-A5F7-943A722BAB80}"/>
              </a:ext>
            </a:extLst>
          </p:cNvPr>
          <p:cNvSpPr>
            <a:spLocks noGrp="1"/>
          </p:cNvSpPr>
          <p:nvPr>
            <p:ph type="title"/>
          </p:nvPr>
        </p:nvSpPr>
        <p:spPr>
          <a:xfrm>
            <a:off x="614705" y="2384474"/>
            <a:ext cx="3056963" cy="1600200"/>
          </a:xfrm>
        </p:spPr>
        <p:style>
          <a:lnRef idx="1">
            <a:schemeClr val="accent2"/>
          </a:lnRef>
          <a:fillRef idx="2">
            <a:schemeClr val="accent2"/>
          </a:fillRef>
          <a:effectRef idx="1">
            <a:schemeClr val="accent2"/>
          </a:effectRef>
          <a:fontRef idx="minor">
            <a:schemeClr val="dk1"/>
          </a:fontRef>
        </p:style>
        <p:txBody>
          <a:bodyPr anchor="ctr">
            <a:normAutofit fontScale="90000"/>
          </a:bodyPr>
          <a:lstStyle/>
          <a:p>
            <a:pPr algn="ctr">
              <a:lnSpc>
                <a:spcPct val="200000"/>
              </a:lnSpc>
            </a:pPr>
            <a:r>
              <a:rPr lang="en-US" sz="1800" b="1" i="0" u="none" strike="noStrike" dirty="0">
                <a:solidFill>
                  <a:srgbClr val="000000"/>
                </a:solidFill>
                <a:effectLst/>
                <a:latin typeface="Arial" panose="020B0604020202020204" pitchFamily="34" charset="0"/>
              </a:rPr>
              <a:t>approving authority for issuance of notice:</a:t>
            </a:r>
            <a:r>
              <a:rPr lang="en-US" sz="1800" b="0" i="0" u="none" strike="noStrike" dirty="0">
                <a:solidFill>
                  <a:srgbClr val="000000"/>
                </a:solidFill>
                <a:effectLst/>
                <a:latin typeface="Arial" panose="020B0604020202020204" pitchFamily="34" charset="0"/>
              </a:rPr>
              <a:t>  </a:t>
            </a:r>
            <a:br>
              <a:rPr lang="en-US" sz="1800" b="0" i="0" u="none" strike="noStrike" dirty="0">
                <a:solidFill>
                  <a:srgbClr val="000000"/>
                </a:solidFill>
                <a:effectLst/>
                <a:latin typeface="Arial" panose="020B0604020202020204" pitchFamily="34" charset="0"/>
              </a:rPr>
            </a:br>
            <a:r>
              <a:rPr lang="en-US" sz="1800" b="0" i="0" u="none" strike="noStrike" dirty="0">
                <a:solidFill>
                  <a:srgbClr val="000000"/>
                </a:solidFill>
                <a:effectLst/>
                <a:latin typeface="Arial" panose="020B0604020202020204" pitchFamily="34" charset="0"/>
              </a:rPr>
              <a:t>section 151 </a:t>
            </a:r>
            <a:endParaRPr lang="en-US" dirty="0"/>
          </a:p>
        </p:txBody>
      </p:sp>
      <p:sp>
        <p:nvSpPr>
          <p:cNvPr id="3" name="Content Placeholder 2">
            <a:extLst>
              <a:ext uri="{FF2B5EF4-FFF2-40B4-BE49-F238E27FC236}">
                <a16:creationId xmlns:a16="http://schemas.microsoft.com/office/drawing/2014/main" id="{942F53C1-B8AF-4469-B272-4A876258A7B5}"/>
              </a:ext>
            </a:extLst>
          </p:cNvPr>
          <p:cNvSpPr>
            <a:spLocks noGrp="1"/>
          </p:cNvSpPr>
          <p:nvPr>
            <p:ph idx="1"/>
          </p:nvPr>
        </p:nvSpPr>
        <p:spPr/>
        <p:style>
          <a:lnRef idx="2">
            <a:schemeClr val="accent1"/>
          </a:lnRef>
          <a:fillRef idx="1">
            <a:schemeClr val="lt1"/>
          </a:fillRef>
          <a:effectRef idx="0">
            <a:schemeClr val="accent1"/>
          </a:effectRef>
          <a:fontRef idx="minor">
            <a:schemeClr val="dk1"/>
          </a:fontRef>
        </p:style>
        <p:txBody>
          <a:bodyPr anchor="ctr"/>
          <a:lstStyle/>
          <a:p>
            <a:pPr marL="0" indent="0" algn="just">
              <a:lnSpc>
                <a:spcPct val="150000"/>
              </a:lnSpc>
              <a:buNone/>
            </a:pPr>
            <a:r>
              <a:rPr lang="en-US" b="1" i="1" dirty="0">
                <a:solidFill>
                  <a:srgbClr val="212529"/>
                </a:solidFill>
                <a:effectLst/>
                <a:latin typeface="Times New Roman" panose="02020603050405020304" pitchFamily="18" charset="0"/>
              </a:rPr>
              <a:t>Sanction for issue of notice.</a:t>
            </a:r>
            <a:r>
              <a:rPr lang="en-US" b="1" i="0" dirty="0">
                <a:solidFill>
                  <a:srgbClr val="212529"/>
                </a:solidFill>
                <a:effectLst/>
                <a:latin typeface="Times New Roman" panose="02020603050405020304" pitchFamily="18" charset="0"/>
              </a:rPr>
              <a:t>  </a:t>
            </a:r>
            <a:r>
              <a:rPr lang="en-US" b="0" i="0" dirty="0">
                <a:solidFill>
                  <a:srgbClr val="212529"/>
                </a:solidFill>
                <a:effectLst/>
                <a:latin typeface="Times New Roman" panose="02020603050405020304" pitchFamily="18" charset="0"/>
              </a:rPr>
              <a:t>: </a:t>
            </a:r>
            <a:r>
              <a:rPr lang="en-US" dirty="0"/>
              <a:t>specified authority  for  the  purposes  of  section 148  and 148A  shall  be  the  Additional Commissioner  or  the  Additional  Director  or  the  Joint  Commissioner  or  the Joint Director.</a:t>
            </a:r>
          </a:p>
          <a:p>
            <a:pPr marL="0" indent="0" algn="just">
              <a:lnSpc>
                <a:spcPct val="150000"/>
              </a:lnSpc>
              <a:buNone/>
            </a:pPr>
            <a:r>
              <a:rPr lang="en-US" b="0" i="0" dirty="0">
                <a:solidFill>
                  <a:srgbClr val="212529"/>
                </a:solidFill>
                <a:effectLst/>
                <a:latin typeface="Times New Roman" panose="02020603050405020304" pitchFamily="18" charset="0"/>
              </a:rPr>
              <a:t> new section 151 with effect from the 1st day of September, 2024</a:t>
            </a:r>
            <a:endParaRPr lang="en-US" dirty="0"/>
          </a:p>
          <a:p>
            <a:pPr marL="0" indent="0">
              <a:buNone/>
            </a:pPr>
            <a:endParaRPr lang="en-US" dirty="0"/>
          </a:p>
        </p:txBody>
      </p:sp>
    </p:spTree>
    <p:extLst>
      <p:ext uri="{BB962C8B-B14F-4D97-AF65-F5344CB8AC3E}">
        <p14:creationId xmlns:p14="http://schemas.microsoft.com/office/powerpoint/2010/main" val="30230075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F84A0-9FCF-4C75-ABA2-B977FD7FFEF8}"/>
              </a:ext>
            </a:extLst>
          </p:cNvPr>
          <p:cNvSpPr>
            <a:spLocks noGrp="1"/>
          </p:cNvSpPr>
          <p:nvPr>
            <p:ph type="title"/>
          </p:nvPr>
        </p:nvSpPr>
        <p:spPr>
          <a:xfrm>
            <a:off x="839788" y="1828800"/>
            <a:ext cx="3932237" cy="1600200"/>
          </a:xfrm>
        </p:spPr>
        <p:style>
          <a:lnRef idx="1">
            <a:schemeClr val="accent1"/>
          </a:lnRef>
          <a:fillRef idx="2">
            <a:schemeClr val="accent1"/>
          </a:fillRef>
          <a:effectRef idx="1">
            <a:schemeClr val="accent1"/>
          </a:effectRef>
          <a:fontRef idx="minor">
            <a:schemeClr val="dk1"/>
          </a:fontRef>
        </p:style>
        <p:txBody>
          <a:bodyPr anchor="ctr"/>
          <a:lstStyle/>
          <a:p>
            <a:pPr algn="ctr"/>
            <a:r>
              <a:rPr lang="en-US" dirty="0"/>
              <a:t>Saving clause –</a:t>
            </a:r>
            <a:br>
              <a:rPr lang="en-US" dirty="0"/>
            </a:br>
            <a:r>
              <a:rPr lang="en-US" dirty="0"/>
              <a:t> old action before 01-09-2024  </a:t>
            </a:r>
          </a:p>
        </p:txBody>
      </p:sp>
      <p:sp>
        <p:nvSpPr>
          <p:cNvPr id="3" name="Content Placeholder 2">
            <a:extLst>
              <a:ext uri="{FF2B5EF4-FFF2-40B4-BE49-F238E27FC236}">
                <a16:creationId xmlns:a16="http://schemas.microsoft.com/office/drawing/2014/main" id="{6A303594-742A-46FD-B1D7-34177869C07D}"/>
              </a:ext>
            </a:extLst>
          </p:cNvPr>
          <p:cNvSpPr>
            <a:spLocks noGrp="1"/>
          </p:cNvSpPr>
          <p:nvPr>
            <p:ph idx="1"/>
          </p:nvPr>
        </p:nvSpPr>
        <p:spPr>
          <a:xfrm>
            <a:off x="4772025" y="457201"/>
            <a:ext cx="7171446" cy="6042074"/>
          </a:xfrm>
        </p:spPr>
        <p:style>
          <a:lnRef idx="2">
            <a:schemeClr val="accent2"/>
          </a:lnRef>
          <a:fillRef idx="1">
            <a:schemeClr val="lt1"/>
          </a:fillRef>
          <a:effectRef idx="0">
            <a:schemeClr val="accent2"/>
          </a:effectRef>
          <a:fontRef idx="minor">
            <a:schemeClr val="dk1"/>
          </a:fontRef>
        </p:style>
        <p:txBody>
          <a:bodyPr>
            <a:normAutofit fontScale="62500" lnSpcReduction="20000"/>
          </a:bodyPr>
          <a:lstStyle/>
          <a:p>
            <a:pPr algn="just">
              <a:lnSpc>
                <a:spcPct val="170000"/>
              </a:lnSpc>
            </a:pPr>
            <a:r>
              <a:rPr lang="en-US" sz="2900" b="0" dirty="0">
                <a:effectLst/>
              </a:rPr>
              <a:t>where a  search  has  been  initiated  under  section  132  or  requisition  is  made  under section 132A or a survey is conducted under section 133A [other than under sub-section (2A)] on or after the 1st day of April, 2021 but before the 1st day of September, 2024, the provisions of section 147 to 151 shall apply as they stood immediately  before  the  commencement  of the  Finance  (No.  2)  Act, 2024.</a:t>
            </a:r>
          </a:p>
          <a:p>
            <a:pPr marL="0" indent="0" algn="just">
              <a:lnSpc>
                <a:spcPct val="170000"/>
              </a:lnSpc>
              <a:buNone/>
            </a:pPr>
            <a:endParaRPr lang="en-US" sz="2900" b="0" dirty="0">
              <a:effectLst/>
            </a:endParaRPr>
          </a:p>
          <a:p>
            <a:pPr algn="just">
              <a:lnSpc>
                <a:spcPct val="170000"/>
              </a:lnSpc>
            </a:pPr>
            <a:r>
              <a:rPr lang="en-US" sz="2900" b="0" dirty="0">
                <a:effectLst/>
              </a:rPr>
              <a:t>where  a  notice under section  148 has been issued or  an  order  under  clause (d) of section 148A has been passed, prior to the 1st day of September, 2024, the  assessment,  reassessment  or  recomputation  in  such  case  shall  be governed as per the provisions of sections 147 to 151, as they stood prior to their amendment by Finance (No. 2) Act, 2024.</a:t>
            </a:r>
          </a:p>
          <a:p>
            <a:pPr marL="0" indent="0">
              <a:buNone/>
            </a:pPr>
            <a:endParaRPr lang="en-US" b="0" dirty="0">
              <a:effectLst/>
            </a:endParaRPr>
          </a:p>
        </p:txBody>
      </p:sp>
    </p:spTree>
    <p:extLst>
      <p:ext uri="{BB962C8B-B14F-4D97-AF65-F5344CB8AC3E}">
        <p14:creationId xmlns:p14="http://schemas.microsoft.com/office/powerpoint/2010/main" val="5162219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D9DE8-B65E-4A3E-B47B-26AE8CEA6D5E}"/>
              </a:ext>
            </a:extLst>
          </p:cNvPr>
          <p:cNvSpPr>
            <a:spLocks noGrp="1"/>
          </p:cNvSpPr>
          <p:nvPr>
            <p:ph type="title"/>
          </p:nvPr>
        </p:nvSpPr>
        <p:spPr>
          <a:xfrm>
            <a:off x="150057" y="1962443"/>
            <a:ext cx="3620086" cy="1600200"/>
          </a:xfrm>
        </p:spPr>
        <p:style>
          <a:lnRef idx="1">
            <a:schemeClr val="accent1"/>
          </a:lnRef>
          <a:fillRef idx="3">
            <a:schemeClr val="accent1"/>
          </a:fillRef>
          <a:effectRef idx="2">
            <a:schemeClr val="accent1"/>
          </a:effectRef>
          <a:fontRef idx="minor">
            <a:schemeClr val="lt1"/>
          </a:fontRef>
        </p:style>
        <p:txBody>
          <a:bodyPr>
            <a:normAutofit fontScale="90000"/>
          </a:bodyPr>
          <a:lstStyle/>
          <a:p>
            <a:pPr algn="ctr">
              <a:lnSpc>
                <a:spcPct val="200000"/>
              </a:lnSpc>
            </a:pPr>
            <a:r>
              <a:rPr lang="en-US" sz="1800" b="1" i="0" u="none" strike="noStrike" dirty="0">
                <a:solidFill>
                  <a:srgbClr val="000000"/>
                </a:solidFill>
                <a:effectLst/>
                <a:latin typeface="Arial" panose="020B0604020202020204" pitchFamily="34" charset="0"/>
              </a:rPr>
              <a:t>Time limit for preferring appeal to ITAT by tax department </a:t>
            </a:r>
            <a:br>
              <a:rPr lang="en-US" sz="1800" b="1" i="0" u="none" strike="noStrike" dirty="0">
                <a:solidFill>
                  <a:srgbClr val="000000"/>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0ADE9C33-F9DC-47D6-97E1-D65CE7A0ADBD}"/>
              </a:ext>
            </a:extLst>
          </p:cNvPr>
          <p:cNvSpPr>
            <a:spLocks noGrp="1"/>
          </p:cNvSpPr>
          <p:nvPr>
            <p:ph idx="1"/>
          </p:nvPr>
        </p:nvSpPr>
        <p:spPr>
          <a:xfrm>
            <a:off x="3938955" y="225083"/>
            <a:ext cx="8102990" cy="6632917"/>
          </a:xfrm>
        </p:spPr>
        <p:style>
          <a:lnRef idx="2">
            <a:schemeClr val="accent3"/>
          </a:lnRef>
          <a:fillRef idx="1">
            <a:schemeClr val="lt1"/>
          </a:fillRef>
          <a:effectRef idx="0">
            <a:schemeClr val="accent3"/>
          </a:effectRef>
          <a:fontRef idx="minor">
            <a:schemeClr val="dk1"/>
          </a:fontRef>
        </p:style>
        <p:txBody>
          <a:bodyPr anchor="ctr">
            <a:normAutofit fontScale="70000" lnSpcReduction="20000"/>
          </a:bodyPr>
          <a:lstStyle/>
          <a:p>
            <a:pPr marL="0" indent="0" algn="just" rtl="0">
              <a:lnSpc>
                <a:spcPct val="160000"/>
              </a:lnSpc>
              <a:spcBef>
                <a:spcPts val="0"/>
              </a:spcBef>
              <a:spcAft>
                <a:spcPts val="0"/>
              </a:spcAft>
              <a:buNone/>
            </a:pPr>
            <a:r>
              <a:rPr lang="en-US" sz="2600" dirty="0"/>
              <a:t>S-253: As  per  the  provisions  of  sub-section  (3)  of  the  said  section,  appeals  to  the ITAT are to be filed ‘</a:t>
            </a:r>
            <a:r>
              <a:rPr lang="en-US" sz="2600" u="sng" dirty="0"/>
              <a:t>within 60 days of the date on which the order sought to be appealed against is communicated to the assessee or to the PCIT/CIT, </a:t>
            </a:r>
            <a:r>
              <a:rPr lang="en-US" sz="2600" dirty="0"/>
              <a:t>as the case may be’. Appeals  to  the  ITAT  are  generated  mainly  by  orders  passed  by  the  CIT (Appeals), which is now through ITBA. In the new Faceless Appeal dispensation, the CIT  (Appeals)  upload  the  orders  on  a  day-to-day  basis  rather  than  the  erstwhile practice of sending a monthly/fortnightly ‘bunch’ of orders to the jurisdictional PCIT. Such  an  upload  amounts  to  electronic  communication  to  the  PCIT.  This,  in  turn, means  that  the  limitation  for  filing  appeal  to  the  ITAT  would  fall  on  a  daily  basis making it difficult for the PCIT and the Assessing Officer to track the same . In  view  of  the  foregoing,  it  is  proposed  to  amend  section 253(3) to provide that the appeal before </a:t>
            </a:r>
            <a:r>
              <a:rPr lang="en-US" sz="2600" u="sng" dirty="0"/>
              <a:t>the ITAT may be filed within two months from the  end  of  the  month  in  which  the  order  sought  to  be  appealed  against  is communicated  to  the  assessee  or  to  the  Principal  Commissioner  or  Commissioner, as the case may be</a:t>
            </a:r>
            <a:r>
              <a:rPr lang="en-US" sz="2600" dirty="0"/>
              <a:t>. This amendment will take effect from the 1st day of October, 2024.</a:t>
            </a:r>
          </a:p>
          <a:p>
            <a:pPr marL="0" indent="0" algn="just" rtl="0">
              <a:spcBef>
                <a:spcPts val="0"/>
              </a:spcBef>
              <a:spcAft>
                <a:spcPts val="0"/>
              </a:spcAft>
              <a:buNone/>
            </a:pPr>
            <a:endParaRPr lang="en-US" dirty="0"/>
          </a:p>
        </p:txBody>
      </p:sp>
    </p:spTree>
    <p:extLst>
      <p:ext uri="{BB962C8B-B14F-4D97-AF65-F5344CB8AC3E}">
        <p14:creationId xmlns:p14="http://schemas.microsoft.com/office/powerpoint/2010/main" val="17185673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7402" y="3124203"/>
            <a:ext cx="8077200" cy="2072257"/>
          </a:xfrm>
          <a:prstGeom prst="rect">
            <a:avLst/>
          </a:prstGeom>
          <a:noFill/>
          <a:ln w="76200">
            <a:solidFill>
              <a:schemeClr val="accent6"/>
            </a:solidFill>
          </a:ln>
        </p:spPr>
        <p:txBody>
          <a:bodyPr wrap="square" lIns="86257" tIns="43128" rIns="86257" bIns="43128" rtlCol="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IN" sz="2300" b="1" dirty="0">
                <a:ln w="11430">
                  <a:solidFill>
                    <a:srgbClr val="1D593B"/>
                  </a:solidFill>
                </a:ln>
                <a:solidFill>
                  <a:srgbClr val="F79646">
                    <a:lumMod val="60000"/>
                    <a:lumOff val="40000"/>
                  </a:srgbClr>
                </a:solidFill>
                <a:effectLst>
                  <a:outerShdw blurRad="80000" dist="40000" dir="5040000" algn="tl">
                    <a:srgbClr val="000000">
                      <a:alpha val="30000"/>
                    </a:srgbClr>
                  </a:outerShdw>
                </a:effectLst>
                <a:latin typeface="Garamond" pitchFamily="18" charset="0"/>
              </a:rPr>
              <a:t>THANK YOU </a:t>
            </a:r>
          </a:p>
          <a:p>
            <a:pPr algn="ctr"/>
            <a:r>
              <a:rPr lang="en-IN" sz="2300" b="1" dirty="0">
                <a:ln w="11430">
                  <a:solidFill>
                    <a:srgbClr val="1D593B"/>
                  </a:solidFill>
                </a:ln>
                <a:solidFill>
                  <a:srgbClr val="F79646">
                    <a:lumMod val="60000"/>
                    <a:lumOff val="40000"/>
                  </a:srgbClr>
                </a:solidFill>
                <a:effectLst>
                  <a:outerShdw blurRad="80000" dist="40000" dir="5040000" algn="tl">
                    <a:srgbClr val="000000">
                      <a:alpha val="30000"/>
                    </a:srgbClr>
                  </a:outerShdw>
                </a:effectLst>
                <a:latin typeface="Garamond" pitchFamily="18" charset="0"/>
              </a:rPr>
              <a:t>P </a:t>
            </a:r>
            <a:r>
              <a:rPr lang="en-IN" sz="2300" b="1" dirty="0" err="1">
                <a:ln w="11430">
                  <a:solidFill>
                    <a:srgbClr val="1D593B"/>
                  </a:solidFill>
                </a:ln>
                <a:solidFill>
                  <a:srgbClr val="F79646">
                    <a:lumMod val="60000"/>
                    <a:lumOff val="40000"/>
                  </a:srgbClr>
                </a:solidFill>
                <a:effectLst>
                  <a:outerShdw blurRad="80000" dist="40000" dir="5040000" algn="tl">
                    <a:srgbClr val="000000">
                      <a:alpha val="30000"/>
                    </a:srgbClr>
                  </a:outerShdw>
                </a:effectLst>
                <a:latin typeface="Garamond" pitchFamily="18" charset="0"/>
              </a:rPr>
              <a:t>P</a:t>
            </a:r>
            <a:r>
              <a:rPr lang="en-IN" sz="2300" b="1" dirty="0">
                <a:ln w="11430">
                  <a:solidFill>
                    <a:srgbClr val="1D593B"/>
                  </a:solidFill>
                </a:ln>
                <a:solidFill>
                  <a:srgbClr val="F79646">
                    <a:lumMod val="60000"/>
                    <a:lumOff val="40000"/>
                  </a:srgbClr>
                </a:solidFill>
                <a:effectLst>
                  <a:outerShdw blurRad="80000" dist="40000" dir="5040000" algn="tl">
                    <a:srgbClr val="000000">
                      <a:alpha val="30000"/>
                    </a:srgbClr>
                  </a:outerShdw>
                </a:effectLst>
                <a:latin typeface="Garamond" pitchFamily="18" charset="0"/>
              </a:rPr>
              <a:t> SINGH </a:t>
            </a:r>
          </a:p>
          <a:p>
            <a:pPr algn="ctr"/>
            <a:r>
              <a:rPr lang="en-IN" sz="2300" b="1" dirty="0">
                <a:ln w="11430">
                  <a:solidFill>
                    <a:srgbClr val="1D593B"/>
                  </a:solidFill>
                </a:ln>
                <a:solidFill>
                  <a:srgbClr val="F79646">
                    <a:lumMod val="60000"/>
                    <a:lumOff val="40000"/>
                  </a:srgbClr>
                </a:solidFill>
                <a:effectLst>
                  <a:outerShdw blurRad="80000" dist="40000" dir="5040000" algn="tl">
                    <a:srgbClr val="000000">
                      <a:alpha val="30000"/>
                    </a:srgbClr>
                  </a:outerShdw>
                </a:effectLst>
                <a:latin typeface="Garamond" pitchFamily="18" charset="0"/>
              </a:rPr>
              <a:t>LLM, LLB, GSTCC,FCA,CS, B.Sc.(H)</a:t>
            </a:r>
          </a:p>
          <a:p>
            <a:pPr algn="ctr"/>
            <a:r>
              <a:rPr lang="en-IN" sz="2300" b="1" dirty="0">
                <a:ln w="11430">
                  <a:solidFill>
                    <a:srgbClr val="1D593B"/>
                  </a:solidFill>
                </a:ln>
                <a:solidFill>
                  <a:srgbClr val="F79646">
                    <a:lumMod val="60000"/>
                    <a:lumOff val="40000"/>
                  </a:srgbClr>
                </a:solidFill>
                <a:effectLst>
                  <a:outerShdw blurRad="80000" dist="40000" dir="5040000" algn="tl">
                    <a:srgbClr val="000000">
                      <a:alpha val="30000"/>
                    </a:srgbClr>
                  </a:outerShdw>
                </a:effectLst>
                <a:latin typeface="Garamond" pitchFamily="18" charset="0"/>
              </a:rPr>
              <a:t>Contact details </a:t>
            </a:r>
            <a:r>
              <a:rPr lang="en-IN" sz="3000" b="1" dirty="0">
                <a:ln w="11430">
                  <a:solidFill>
                    <a:srgbClr val="1D593B"/>
                  </a:solidFill>
                </a:ln>
                <a:solidFill>
                  <a:srgbClr val="F79646">
                    <a:lumMod val="60000"/>
                    <a:lumOff val="40000"/>
                  </a:srgbClr>
                </a:solidFill>
                <a:effectLst>
                  <a:outerShdw blurRad="80000" dist="40000" dir="5040000" algn="tl">
                    <a:srgbClr val="000000">
                      <a:alpha val="30000"/>
                    </a:srgbClr>
                  </a:outerShdw>
                </a:effectLst>
                <a:latin typeface="Garamond" pitchFamily="18" charset="0"/>
              </a:rPr>
              <a:t>9711521060,9871229590</a:t>
            </a:r>
          </a:p>
          <a:p>
            <a:pPr algn="ctr"/>
            <a:r>
              <a:rPr lang="en-IN" sz="3000" b="1" dirty="0">
                <a:ln w="11430">
                  <a:solidFill>
                    <a:srgbClr val="1D593B"/>
                  </a:solidFill>
                </a:ln>
                <a:solidFill>
                  <a:srgbClr val="F79646">
                    <a:lumMod val="60000"/>
                    <a:lumOff val="40000"/>
                  </a:srgbClr>
                </a:solidFill>
                <a:effectLst>
                  <a:outerShdw blurRad="80000" dist="40000" dir="5040000" algn="tl">
                    <a:srgbClr val="000000">
                      <a:alpha val="30000"/>
                    </a:srgbClr>
                  </a:outerShdw>
                </a:effectLst>
                <a:latin typeface="Garamond" pitchFamily="18" charset="0"/>
              </a:rPr>
              <a:t>cappsingh@gmail.com</a:t>
            </a:r>
          </a:p>
        </p:txBody>
      </p:sp>
      <p:pic>
        <p:nvPicPr>
          <p:cNvPr id="6" name="Picture 2" descr="See the source image"/>
          <p:cNvPicPr>
            <a:picLocks noChangeAspect="1" noChangeArrowheads="1"/>
          </p:cNvPicPr>
          <p:nvPr/>
        </p:nvPicPr>
        <p:blipFill>
          <a:blip r:embed="rId2" cstate="print"/>
          <a:srcRect/>
          <a:stretch>
            <a:fillRect/>
          </a:stretch>
        </p:blipFill>
        <p:spPr bwMode="auto">
          <a:xfrm>
            <a:off x="1524001" y="1103088"/>
            <a:ext cx="9144000" cy="1861457"/>
          </a:xfrm>
          <a:prstGeom prst="rect">
            <a:avLst/>
          </a:prstGeom>
          <a:noFill/>
        </p:spPr>
      </p:pic>
    </p:spTree>
    <p:extLst>
      <p:ext uri="{BB962C8B-B14F-4D97-AF65-F5344CB8AC3E}">
        <p14:creationId xmlns:p14="http://schemas.microsoft.com/office/powerpoint/2010/main" val="411312275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12874" y="2967335"/>
            <a:ext cx="10044332" cy="1754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spAutoFit/>
          </a:bodyPr>
          <a:lstStyle/>
          <a:p>
            <a:pPr algn="ctr"/>
            <a:r>
              <a:rPr lang="en-US" sz="5400" b="1" dirty="0">
                <a:ln/>
                <a:pattFill prst="dkUpDiag">
                  <a:fgClr>
                    <a:prstClr val="white">
                      <a:lumMod val="50000"/>
                    </a:prstClr>
                  </a:fgClr>
                  <a:bgClr>
                    <a:prstClr val="black">
                      <a:lumMod val="75000"/>
                      <a:lumOff val="25000"/>
                    </a:prstClr>
                  </a:bgClr>
                </a:pattFill>
                <a:effectLst>
                  <a:outerShdw blurRad="38100" dist="19050" dir="2700000" algn="tl" rotWithShape="0">
                    <a:prstClr val="black">
                      <a:lumMod val="50000"/>
                      <a:alpha val="40000"/>
                    </a:prstClr>
                  </a:outerShdw>
                </a:effectLst>
              </a:rPr>
              <a:t>Changes in tax rate &amp; slab – section 115BAC </a:t>
            </a:r>
          </a:p>
        </p:txBody>
      </p:sp>
    </p:spTree>
    <p:extLst>
      <p:ext uri="{BB962C8B-B14F-4D97-AF65-F5344CB8AC3E}">
        <p14:creationId xmlns:p14="http://schemas.microsoft.com/office/powerpoint/2010/main" val="1583151965"/>
      </p:ext>
    </p:extLst>
  </p:cSld>
  <p:clrMapOvr>
    <a:masterClrMapping/>
  </p:clrMapOvr>
  <p:transition>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8D2CC392-6C43-487D-9F92-07C2D0FD38A6}"/>
              </a:ext>
            </a:extLst>
          </p:cNvPr>
          <p:cNvGraphicFramePr>
            <a:graphicFrameLocks noGrp="1"/>
          </p:cNvGraphicFramePr>
          <p:nvPr>
            <p:extLst>
              <p:ext uri="{D42A27DB-BD31-4B8C-83A1-F6EECF244321}">
                <p14:modId xmlns:p14="http://schemas.microsoft.com/office/powerpoint/2010/main" val="3063148807"/>
              </p:ext>
            </p:extLst>
          </p:nvPr>
        </p:nvGraphicFramePr>
        <p:xfrm>
          <a:off x="239151" y="689317"/>
          <a:ext cx="11619914" cy="5999480"/>
        </p:xfrm>
        <a:graphic>
          <a:graphicData uri="http://schemas.openxmlformats.org/drawingml/2006/table">
            <a:tbl>
              <a:tblPr firstRow="1" bandRow="1">
                <a:tableStyleId>{5C22544A-7EE6-4342-B048-85BDC9FD1C3A}</a:tableStyleId>
              </a:tblPr>
              <a:tblGrid>
                <a:gridCol w="3984425">
                  <a:extLst>
                    <a:ext uri="{9D8B030D-6E8A-4147-A177-3AD203B41FA5}">
                      <a16:colId xmlns:a16="http://schemas.microsoft.com/office/drawing/2014/main" val="1578376370"/>
                    </a:ext>
                  </a:extLst>
                </a:gridCol>
                <a:gridCol w="1825532">
                  <a:extLst>
                    <a:ext uri="{9D8B030D-6E8A-4147-A177-3AD203B41FA5}">
                      <a16:colId xmlns:a16="http://schemas.microsoft.com/office/drawing/2014/main" val="996910976"/>
                    </a:ext>
                  </a:extLst>
                </a:gridCol>
                <a:gridCol w="4095543">
                  <a:extLst>
                    <a:ext uri="{9D8B030D-6E8A-4147-A177-3AD203B41FA5}">
                      <a16:colId xmlns:a16="http://schemas.microsoft.com/office/drawing/2014/main" val="324316178"/>
                    </a:ext>
                  </a:extLst>
                </a:gridCol>
                <a:gridCol w="1714414">
                  <a:extLst>
                    <a:ext uri="{9D8B030D-6E8A-4147-A177-3AD203B41FA5}">
                      <a16:colId xmlns:a16="http://schemas.microsoft.com/office/drawing/2014/main" val="1542680972"/>
                    </a:ext>
                  </a:extLst>
                </a:gridCol>
              </a:tblGrid>
              <a:tr h="1004538">
                <a:tc>
                  <a:txBody>
                    <a:bodyPr/>
                    <a:lstStyle/>
                    <a:p>
                      <a:pPr algn="ctr" rtl="0" fontAlgn="t">
                        <a:spcBef>
                          <a:spcPts val="0"/>
                        </a:spcBef>
                        <a:spcAft>
                          <a:spcPts val="0"/>
                        </a:spcAft>
                      </a:pPr>
                      <a:r>
                        <a:rPr lang="en-US" sz="1400" b="1" i="0" u="none" strike="noStrike" dirty="0">
                          <a:solidFill>
                            <a:srgbClr val="212529"/>
                          </a:solidFill>
                          <a:effectLst/>
                          <a:latin typeface="Georgia" panose="02040502050405020303" pitchFamily="18" charset="0"/>
                        </a:rPr>
                        <a:t>existing slab &amp; Tax rate</a:t>
                      </a:r>
                      <a:endParaRPr lang="en-US" sz="2400" dirty="0">
                        <a:effectLst/>
                      </a:endParaRPr>
                    </a:p>
                  </a:txBody>
                  <a:tcPr marL="62663" marR="62663" marT="62663" marB="62663" anchor="ctr"/>
                </a:tc>
                <a:tc>
                  <a:txBody>
                    <a:bodyPr/>
                    <a:lstStyle/>
                    <a:p>
                      <a:pPr algn="ctr" fontAlgn="t"/>
                      <a:br>
                        <a:rPr lang="en-US" sz="2400" dirty="0">
                          <a:effectLst/>
                        </a:rPr>
                      </a:br>
                      <a:endParaRPr lang="en-US" sz="2400" dirty="0">
                        <a:effectLst/>
                      </a:endParaRPr>
                    </a:p>
                  </a:txBody>
                  <a:tcPr marL="62663" marR="62663" marT="62663" marB="62663" anchor="ctr"/>
                </a:tc>
                <a:tc>
                  <a:txBody>
                    <a:bodyPr/>
                    <a:lstStyle/>
                    <a:p>
                      <a:pPr algn="ctr" rtl="0" fontAlgn="t">
                        <a:spcBef>
                          <a:spcPts val="0"/>
                        </a:spcBef>
                        <a:spcAft>
                          <a:spcPts val="0"/>
                        </a:spcAft>
                      </a:pPr>
                      <a:r>
                        <a:rPr lang="en-US" sz="1400" b="1" i="0" u="none" strike="noStrike" dirty="0">
                          <a:solidFill>
                            <a:srgbClr val="212529"/>
                          </a:solidFill>
                          <a:effectLst/>
                          <a:latin typeface="Georgia" panose="02040502050405020303" pitchFamily="18" charset="0"/>
                        </a:rPr>
                        <a:t>proposal of new slab &amp; Tax rate</a:t>
                      </a:r>
                      <a:endParaRPr lang="en-US" sz="2400" dirty="0">
                        <a:effectLst/>
                      </a:endParaRPr>
                    </a:p>
                  </a:txBody>
                  <a:tcPr marL="62663" marR="62663" marT="62663" marB="62663" anchor="ctr"/>
                </a:tc>
                <a:tc>
                  <a:txBody>
                    <a:bodyPr/>
                    <a:lstStyle/>
                    <a:p>
                      <a:pPr algn="ctr" fontAlgn="t"/>
                      <a:br>
                        <a:rPr lang="en-US" sz="2400">
                          <a:effectLst/>
                        </a:rPr>
                      </a:br>
                      <a:endParaRPr lang="en-US" sz="2400">
                        <a:effectLst/>
                      </a:endParaRPr>
                    </a:p>
                  </a:txBody>
                  <a:tcPr marL="62663" marR="62663" marT="62663" marB="62663" anchor="ctr"/>
                </a:tc>
                <a:extLst>
                  <a:ext uri="{0D108BD9-81ED-4DB2-BD59-A6C34878D82A}">
                    <a16:rowId xmlns:a16="http://schemas.microsoft.com/office/drawing/2014/main" val="2905203878"/>
                  </a:ext>
                </a:extLst>
              </a:tr>
              <a:tr h="434759">
                <a:tc>
                  <a:txBody>
                    <a:bodyPr/>
                    <a:lstStyle/>
                    <a:p>
                      <a:pPr algn="ctr" rtl="0" fontAlgn="t">
                        <a:spcBef>
                          <a:spcPts val="0"/>
                        </a:spcBef>
                        <a:spcAft>
                          <a:spcPts val="0"/>
                        </a:spcAft>
                      </a:pPr>
                      <a:r>
                        <a:rPr lang="en-US" sz="1400" b="1" i="0" u="none" strike="noStrike">
                          <a:solidFill>
                            <a:srgbClr val="212529"/>
                          </a:solidFill>
                          <a:effectLst/>
                          <a:latin typeface="Georgia" panose="02040502050405020303" pitchFamily="18" charset="0"/>
                        </a:rPr>
                        <a:t>income upto Rs 3 lakh</a:t>
                      </a:r>
                      <a:endParaRPr lang="en-US" sz="2400">
                        <a:effectLst/>
                      </a:endParaRPr>
                    </a:p>
                  </a:txBody>
                  <a:tcPr marL="62663" marR="62663" marT="62663" marB="62663" anchor="ctr"/>
                </a:tc>
                <a:tc>
                  <a:txBody>
                    <a:bodyPr/>
                    <a:lstStyle/>
                    <a:p>
                      <a:pPr algn="ctr" rtl="0" fontAlgn="t">
                        <a:spcBef>
                          <a:spcPts val="0"/>
                        </a:spcBef>
                        <a:spcAft>
                          <a:spcPts val="0"/>
                        </a:spcAft>
                      </a:pPr>
                      <a:r>
                        <a:rPr lang="en-US" sz="1400" b="1" i="0" u="none" strike="noStrike" dirty="0">
                          <a:solidFill>
                            <a:srgbClr val="212529"/>
                          </a:solidFill>
                          <a:effectLst/>
                          <a:latin typeface="Georgia" panose="02040502050405020303" pitchFamily="18" charset="0"/>
                        </a:rPr>
                        <a:t>NIL</a:t>
                      </a:r>
                      <a:endParaRPr lang="en-US" sz="2400" dirty="0">
                        <a:effectLst/>
                      </a:endParaRPr>
                    </a:p>
                  </a:txBody>
                  <a:tcPr marL="62663" marR="62663" marT="62663" marB="62663" anchor="ctr"/>
                </a:tc>
                <a:tc>
                  <a:txBody>
                    <a:bodyPr/>
                    <a:lstStyle/>
                    <a:p>
                      <a:pPr algn="ctr" rtl="0" fontAlgn="t">
                        <a:spcBef>
                          <a:spcPts val="0"/>
                        </a:spcBef>
                        <a:spcAft>
                          <a:spcPts val="0"/>
                        </a:spcAft>
                      </a:pPr>
                      <a:r>
                        <a:rPr lang="en-US" sz="1400" b="1" i="0" u="none" strike="noStrike" dirty="0">
                          <a:solidFill>
                            <a:srgbClr val="212529"/>
                          </a:solidFill>
                          <a:effectLst/>
                          <a:latin typeface="Georgia" panose="02040502050405020303" pitchFamily="18" charset="0"/>
                        </a:rPr>
                        <a:t>income upto Rs 3 lakh</a:t>
                      </a:r>
                      <a:endParaRPr lang="en-US" sz="2400" dirty="0">
                        <a:effectLst/>
                      </a:endParaRPr>
                    </a:p>
                  </a:txBody>
                  <a:tcPr marL="62663" marR="62663" marT="62663" marB="62663" anchor="ctr"/>
                </a:tc>
                <a:tc>
                  <a:txBody>
                    <a:bodyPr/>
                    <a:lstStyle/>
                    <a:p>
                      <a:pPr algn="ctr" rtl="0" fontAlgn="t">
                        <a:spcBef>
                          <a:spcPts val="0"/>
                        </a:spcBef>
                        <a:spcAft>
                          <a:spcPts val="0"/>
                        </a:spcAft>
                      </a:pPr>
                      <a:r>
                        <a:rPr lang="en-US" sz="1400" b="1" i="0" u="none" strike="noStrike" dirty="0">
                          <a:solidFill>
                            <a:srgbClr val="212529"/>
                          </a:solidFill>
                          <a:effectLst/>
                          <a:latin typeface="Georgia" panose="02040502050405020303" pitchFamily="18" charset="0"/>
                        </a:rPr>
                        <a:t>NIL</a:t>
                      </a:r>
                      <a:endParaRPr lang="en-US" sz="2400" dirty="0">
                        <a:effectLst/>
                      </a:endParaRPr>
                    </a:p>
                  </a:txBody>
                  <a:tcPr marL="62663" marR="62663" marT="62663" marB="62663" anchor="ctr"/>
                </a:tc>
                <a:extLst>
                  <a:ext uri="{0D108BD9-81ED-4DB2-BD59-A6C34878D82A}">
                    <a16:rowId xmlns:a16="http://schemas.microsoft.com/office/drawing/2014/main" val="1326296539"/>
                  </a:ext>
                </a:extLst>
              </a:tr>
              <a:tr h="1254674">
                <a:tc>
                  <a:txBody>
                    <a:bodyPr/>
                    <a:lstStyle/>
                    <a:p>
                      <a:pPr algn="ctr" rtl="0" fontAlgn="t">
                        <a:spcBef>
                          <a:spcPts val="0"/>
                        </a:spcBef>
                        <a:spcAft>
                          <a:spcPts val="0"/>
                        </a:spcAft>
                      </a:pPr>
                      <a:r>
                        <a:rPr lang="en-US" sz="1400" b="1" i="0" u="none" strike="noStrike" dirty="0">
                          <a:solidFill>
                            <a:srgbClr val="212529"/>
                          </a:solidFill>
                          <a:effectLst/>
                          <a:latin typeface="Georgia" panose="02040502050405020303" pitchFamily="18" charset="0"/>
                        </a:rPr>
                        <a:t>Rs.3 Lakh to Rs 6 Lakh</a:t>
                      </a:r>
                      <a:endParaRPr lang="en-US" sz="2400" dirty="0">
                        <a:effectLst/>
                      </a:endParaRPr>
                    </a:p>
                  </a:txBody>
                  <a:tcPr marL="62663" marR="62663" marT="62663" marB="62663" anchor="ctr"/>
                </a:tc>
                <a:tc>
                  <a:txBody>
                    <a:bodyPr/>
                    <a:lstStyle/>
                    <a:p>
                      <a:pPr algn="ctr" rtl="0" fontAlgn="t">
                        <a:spcBef>
                          <a:spcPts val="0"/>
                        </a:spcBef>
                        <a:spcAft>
                          <a:spcPts val="0"/>
                        </a:spcAft>
                      </a:pPr>
                      <a:r>
                        <a:rPr lang="en-US" sz="1400" b="1" i="0" u="none" strike="noStrike" dirty="0">
                          <a:solidFill>
                            <a:srgbClr val="212529"/>
                          </a:solidFill>
                          <a:effectLst/>
                          <a:latin typeface="Georgia" panose="02040502050405020303" pitchFamily="18" charset="0"/>
                        </a:rPr>
                        <a:t>5%</a:t>
                      </a:r>
                      <a:endParaRPr lang="en-US" sz="2400" dirty="0">
                        <a:effectLst/>
                      </a:endParaRPr>
                    </a:p>
                  </a:txBody>
                  <a:tcPr marL="62663" marR="62663" marT="62663" marB="62663" anchor="ctr"/>
                </a:tc>
                <a:tc>
                  <a:txBody>
                    <a:bodyPr/>
                    <a:lstStyle/>
                    <a:p>
                      <a:pPr algn="ctr" rtl="0" fontAlgn="t">
                        <a:spcBef>
                          <a:spcPts val="0"/>
                        </a:spcBef>
                        <a:spcAft>
                          <a:spcPts val="0"/>
                        </a:spcAft>
                      </a:pPr>
                      <a:r>
                        <a:rPr lang="en-US" sz="1400" b="1" i="0" u="none" strike="noStrike" dirty="0">
                          <a:solidFill>
                            <a:srgbClr val="212529"/>
                          </a:solidFill>
                          <a:effectLst/>
                          <a:latin typeface="Georgia" panose="02040502050405020303" pitchFamily="18" charset="0"/>
                        </a:rPr>
                        <a:t>Rs.3 Lakh to Rs 7 Lakh</a:t>
                      </a:r>
                      <a:endParaRPr lang="en-US" sz="2400" dirty="0">
                        <a:effectLst/>
                      </a:endParaRPr>
                    </a:p>
                    <a:p>
                      <a:pPr algn="ctr" fontAlgn="t"/>
                      <a:br>
                        <a:rPr lang="en-US" sz="2400" dirty="0">
                          <a:effectLst/>
                        </a:rPr>
                      </a:br>
                      <a:endParaRPr lang="en-US" sz="2400" dirty="0">
                        <a:effectLst/>
                      </a:endParaRPr>
                    </a:p>
                  </a:txBody>
                  <a:tcPr marL="62663" marR="62663" marT="62663" marB="62663" anchor="ctr"/>
                </a:tc>
                <a:tc>
                  <a:txBody>
                    <a:bodyPr/>
                    <a:lstStyle/>
                    <a:p>
                      <a:pPr algn="ctr" rtl="0" fontAlgn="t">
                        <a:spcBef>
                          <a:spcPts val="0"/>
                        </a:spcBef>
                        <a:spcAft>
                          <a:spcPts val="0"/>
                        </a:spcAft>
                      </a:pPr>
                      <a:r>
                        <a:rPr lang="en-US" sz="1400" b="1" i="0" u="none" strike="noStrike" dirty="0">
                          <a:solidFill>
                            <a:srgbClr val="212529"/>
                          </a:solidFill>
                          <a:effectLst/>
                          <a:latin typeface="Georgia" panose="02040502050405020303" pitchFamily="18" charset="0"/>
                        </a:rPr>
                        <a:t>5%</a:t>
                      </a:r>
                      <a:endParaRPr lang="en-US" sz="2400" dirty="0">
                        <a:effectLst/>
                      </a:endParaRPr>
                    </a:p>
                  </a:txBody>
                  <a:tcPr marL="62663" marR="62663" marT="62663" marB="62663" anchor="ctr"/>
                </a:tc>
                <a:extLst>
                  <a:ext uri="{0D108BD9-81ED-4DB2-BD59-A6C34878D82A}">
                    <a16:rowId xmlns:a16="http://schemas.microsoft.com/office/drawing/2014/main" val="481903208"/>
                  </a:ext>
                </a:extLst>
              </a:tr>
              <a:tr h="434759">
                <a:tc>
                  <a:txBody>
                    <a:bodyPr/>
                    <a:lstStyle/>
                    <a:p>
                      <a:pPr algn="ctr" rtl="0" fontAlgn="t">
                        <a:spcBef>
                          <a:spcPts val="0"/>
                        </a:spcBef>
                        <a:spcAft>
                          <a:spcPts val="0"/>
                        </a:spcAft>
                      </a:pPr>
                      <a:r>
                        <a:rPr lang="en-US" sz="1400" b="1" i="0" u="none" strike="noStrike">
                          <a:solidFill>
                            <a:srgbClr val="212529"/>
                          </a:solidFill>
                          <a:effectLst/>
                          <a:latin typeface="Georgia" panose="02040502050405020303" pitchFamily="18" charset="0"/>
                        </a:rPr>
                        <a:t>Rs.6 Lakh to Rs 9 Lakh</a:t>
                      </a:r>
                      <a:endParaRPr lang="en-US" sz="2400">
                        <a:effectLst/>
                      </a:endParaRPr>
                    </a:p>
                  </a:txBody>
                  <a:tcPr marL="62663" marR="62663" marT="62663" marB="62663" anchor="ctr"/>
                </a:tc>
                <a:tc>
                  <a:txBody>
                    <a:bodyPr/>
                    <a:lstStyle/>
                    <a:p>
                      <a:pPr algn="ctr" rtl="0" fontAlgn="t">
                        <a:spcBef>
                          <a:spcPts val="0"/>
                        </a:spcBef>
                        <a:spcAft>
                          <a:spcPts val="0"/>
                        </a:spcAft>
                      </a:pPr>
                      <a:r>
                        <a:rPr lang="en-US" sz="1400" b="1" i="0" u="none" strike="noStrike" dirty="0">
                          <a:solidFill>
                            <a:srgbClr val="212529"/>
                          </a:solidFill>
                          <a:effectLst/>
                          <a:latin typeface="Georgia" panose="02040502050405020303" pitchFamily="18" charset="0"/>
                        </a:rPr>
                        <a:t>10 %. </a:t>
                      </a:r>
                      <a:endParaRPr lang="en-US" sz="2400" dirty="0">
                        <a:effectLst/>
                      </a:endParaRPr>
                    </a:p>
                  </a:txBody>
                  <a:tcPr marL="62663" marR="62663" marT="62663" marB="62663" anchor="ctr"/>
                </a:tc>
                <a:tc>
                  <a:txBody>
                    <a:bodyPr/>
                    <a:lstStyle/>
                    <a:p>
                      <a:pPr algn="ctr" rtl="0" fontAlgn="t">
                        <a:spcBef>
                          <a:spcPts val="0"/>
                        </a:spcBef>
                        <a:spcAft>
                          <a:spcPts val="0"/>
                        </a:spcAft>
                      </a:pPr>
                      <a:r>
                        <a:rPr lang="en-US" sz="1400" b="1" i="0" u="none" strike="noStrike" dirty="0">
                          <a:solidFill>
                            <a:srgbClr val="212529"/>
                          </a:solidFill>
                          <a:effectLst/>
                          <a:latin typeface="Georgia" panose="02040502050405020303" pitchFamily="18" charset="0"/>
                        </a:rPr>
                        <a:t>Rs.7 Lakh to Rs 10 Lakh</a:t>
                      </a:r>
                      <a:endParaRPr lang="en-US" sz="2400" dirty="0">
                        <a:effectLst/>
                      </a:endParaRPr>
                    </a:p>
                  </a:txBody>
                  <a:tcPr marL="62663" marR="62663" marT="62663" marB="62663" anchor="ctr"/>
                </a:tc>
                <a:tc>
                  <a:txBody>
                    <a:bodyPr/>
                    <a:lstStyle/>
                    <a:p>
                      <a:pPr algn="ctr" rtl="0" fontAlgn="t">
                        <a:spcBef>
                          <a:spcPts val="0"/>
                        </a:spcBef>
                        <a:spcAft>
                          <a:spcPts val="0"/>
                        </a:spcAft>
                      </a:pPr>
                      <a:r>
                        <a:rPr lang="en-US" sz="1400" b="1" i="0" u="none" strike="noStrike" dirty="0">
                          <a:solidFill>
                            <a:srgbClr val="212529"/>
                          </a:solidFill>
                          <a:effectLst/>
                          <a:latin typeface="Georgia" panose="02040502050405020303" pitchFamily="18" charset="0"/>
                        </a:rPr>
                        <a:t>10 %</a:t>
                      </a:r>
                      <a:endParaRPr lang="en-US" sz="2400" dirty="0">
                        <a:effectLst/>
                      </a:endParaRPr>
                    </a:p>
                  </a:txBody>
                  <a:tcPr marL="62663" marR="62663" marT="62663" marB="62663" anchor="ctr"/>
                </a:tc>
                <a:extLst>
                  <a:ext uri="{0D108BD9-81ED-4DB2-BD59-A6C34878D82A}">
                    <a16:rowId xmlns:a16="http://schemas.microsoft.com/office/drawing/2014/main" val="2163306686"/>
                  </a:ext>
                </a:extLst>
              </a:tr>
              <a:tr h="825870">
                <a:tc>
                  <a:txBody>
                    <a:bodyPr/>
                    <a:lstStyle/>
                    <a:p>
                      <a:pPr algn="ctr" rtl="0" fontAlgn="t">
                        <a:spcBef>
                          <a:spcPts val="0"/>
                        </a:spcBef>
                        <a:spcAft>
                          <a:spcPts val="0"/>
                        </a:spcAft>
                      </a:pPr>
                      <a:r>
                        <a:rPr lang="en-US" sz="1400" b="1" i="0" u="none" strike="noStrike" dirty="0">
                          <a:solidFill>
                            <a:srgbClr val="212529"/>
                          </a:solidFill>
                          <a:effectLst/>
                          <a:latin typeface="Georgia" panose="02040502050405020303" pitchFamily="18" charset="0"/>
                        </a:rPr>
                        <a:t>Rs.9 Lakh to Rs 12 Lakh</a:t>
                      </a:r>
                    </a:p>
                    <a:p>
                      <a:pPr algn="ctr" fontAlgn="t"/>
                      <a:endParaRPr lang="en-US" sz="2400" dirty="0">
                        <a:effectLst/>
                      </a:endParaRPr>
                    </a:p>
                  </a:txBody>
                  <a:tcPr marL="62663" marR="62663" marT="62663" marB="62663" anchor="ctr"/>
                </a:tc>
                <a:tc>
                  <a:txBody>
                    <a:bodyPr/>
                    <a:lstStyle/>
                    <a:p>
                      <a:pPr algn="ctr" rtl="0" fontAlgn="t">
                        <a:spcBef>
                          <a:spcPts val="0"/>
                        </a:spcBef>
                        <a:spcAft>
                          <a:spcPts val="0"/>
                        </a:spcAft>
                      </a:pPr>
                      <a:r>
                        <a:rPr lang="en-US" sz="1800" dirty="0">
                          <a:effectLst/>
                        </a:rPr>
                        <a:t>15%</a:t>
                      </a:r>
                    </a:p>
                  </a:txBody>
                  <a:tcPr marL="62663" marR="62663" marT="62663" marB="62663" anchor="ctr"/>
                </a:tc>
                <a:tc>
                  <a:txBody>
                    <a:bodyPr/>
                    <a:lstStyle/>
                    <a:p>
                      <a:pPr algn="ctr" rtl="0" fontAlgn="t">
                        <a:spcBef>
                          <a:spcPts val="0"/>
                        </a:spcBef>
                        <a:spcAft>
                          <a:spcPts val="0"/>
                        </a:spcAft>
                      </a:pPr>
                      <a:r>
                        <a:rPr lang="en-US" sz="1400" b="1" i="0" u="none" strike="noStrike" dirty="0">
                          <a:solidFill>
                            <a:srgbClr val="212529"/>
                          </a:solidFill>
                          <a:effectLst/>
                          <a:latin typeface="Georgia" panose="02040502050405020303" pitchFamily="18" charset="0"/>
                        </a:rPr>
                        <a:t>Rs. 10 Lakh to Rs 12 Lakh</a:t>
                      </a:r>
                      <a:endParaRPr lang="en-US" sz="2400" dirty="0">
                        <a:effectLst/>
                      </a:endParaRPr>
                    </a:p>
                  </a:txBody>
                  <a:tcPr marL="62663" marR="62663" marT="62663" marB="62663" anchor="ctr"/>
                </a:tc>
                <a:tc>
                  <a:txBody>
                    <a:bodyPr/>
                    <a:lstStyle/>
                    <a:p>
                      <a:pPr algn="ctr" rtl="0" fontAlgn="t">
                        <a:spcBef>
                          <a:spcPts val="0"/>
                        </a:spcBef>
                        <a:spcAft>
                          <a:spcPts val="0"/>
                        </a:spcAft>
                      </a:pPr>
                      <a:r>
                        <a:rPr lang="en-US" sz="1400" b="1" i="0" u="none" strike="noStrike" dirty="0">
                          <a:solidFill>
                            <a:srgbClr val="212529"/>
                          </a:solidFill>
                          <a:effectLst/>
                          <a:latin typeface="Georgia" panose="02040502050405020303" pitchFamily="18" charset="0"/>
                        </a:rPr>
                        <a:t>15%</a:t>
                      </a:r>
                      <a:endParaRPr lang="en-US" sz="2400" dirty="0">
                        <a:effectLst/>
                      </a:endParaRPr>
                    </a:p>
                  </a:txBody>
                  <a:tcPr marL="62663" marR="62663" marT="62663" marB="62663" anchor="ctr"/>
                </a:tc>
                <a:extLst>
                  <a:ext uri="{0D108BD9-81ED-4DB2-BD59-A6C34878D82A}">
                    <a16:rowId xmlns:a16="http://schemas.microsoft.com/office/drawing/2014/main" val="672762166"/>
                  </a:ext>
                </a:extLst>
              </a:tr>
              <a:tr h="1610121">
                <a:tc>
                  <a:txBody>
                    <a:bodyPr/>
                    <a:lstStyle/>
                    <a:p>
                      <a:pPr algn="ctr" rtl="0" fontAlgn="t">
                        <a:spcBef>
                          <a:spcPts val="0"/>
                        </a:spcBef>
                        <a:spcAft>
                          <a:spcPts val="0"/>
                        </a:spcAft>
                      </a:pPr>
                      <a:r>
                        <a:rPr lang="en-US" sz="1400" b="1" i="0" u="none" strike="noStrike" dirty="0">
                          <a:solidFill>
                            <a:srgbClr val="212529"/>
                          </a:solidFill>
                          <a:effectLst/>
                          <a:latin typeface="Georgia" panose="02040502050405020303" pitchFamily="18" charset="0"/>
                        </a:rPr>
                        <a:t>Rs.12 Lakh to Rs 15 Lakh</a:t>
                      </a:r>
                      <a:endParaRPr lang="en-US" sz="2400" dirty="0">
                        <a:effectLst/>
                      </a:endParaRPr>
                    </a:p>
                  </a:txBody>
                  <a:tcPr marL="62663" marR="62663" marT="62663" marB="62663" anchor="ctr"/>
                </a:tc>
                <a:tc>
                  <a:txBody>
                    <a:bodyPr/>
                    <a:lstStyle/>
                    <a:p>
                      <a:pPr algn="ctr" rtl="0" fontAlgn="t">
                        <a:spcBef>
                          <a:spcPts val="0"/>
                        </a:spcBef>
                        <a:spcAft>
                          <a:spcPts val="0"/>
                        </a:spcAft>
                      </a:pPr>
                      <a:r>
                        <a:rPr lang="en-US" sz="1400" b="1" i="0" u="none" strike="noStrike" dirty="0">
                          <a:solidFill>
                            <a:srgbClr val="212529"/>
                          </a:solidFill>
                          <a:effectLst/>
                          <a:latin typeface="Georgia" panose="02040502050405020303" pitchFamily="18" charset="0"/>
                        </a:rPr>
                        <a:t>20%</a:t>
                      </a:r>
                      <a:endParaRPr lang="en-US" sz="2400" dirty="0">
                        <a:effectLst/>
                      </a:endParaRPr>
                    </a:p>
                  </a:txBody>
                  <a:tcPr marL="62663" marR="62663" marT="62663" marB="62663" anchor="ctr"/>
                </a:tc>
                <a:tc>
                  <a:txBody>
                    <a:bodyPr/>
                    <a:lstStyle/>
                    <a:p>
                      <a:pPr algn="ctr" rtl="0" fontAlgn="t">
                        <a:spcBef>
                          <a:spcPts val="0"/>
                        </a:spcBef>
                        <a:spcAft>
                          <a:spcPts val="0"/>
                        </a:spcAft>
                      </a:pPr>
                      <a:endParaRPr lang="en-US" sz="1400" b="1" i="0" u="none" strike="noStrike" dirty="0">
                        <a:solidFill>
                          <a:srgbClr val="212529"/>
                        </a:solidFill>
                        <a:effectLst/>
                        <a:latin typeface="Georgia" panose="02040502050405020303" pitchFamily="18" charset="0"/>
                      </a:endParaRPr>
                    </a:p>
                    <a:p>
                      <a:pPr algn="ctr" rtl="0" fontAlgn="t">
                        <a:spcBef>
                          <a:spcPts val="0"/>
                        </a:spcBef>
                        <a:spcAft>
                          <a:spcPts val="0"/>
                        </a:spcAft>
                      </a:pPr>
                      <a:endParaRPr lang="en-US" sz="1400" b="1" i="0" u="none" strike="noStrike" dirty="0">
                        <a:solidFill>
                          <a:srgbClr val="212529"/>
                        </a:solidFill>
                        <a:effectLst/>
                        <a:latin typeface="Georgia" panose="02040502050405020303" pitchFamily="18" charset="0"/>
                      </a:endParaRPr>
                    </a:p>
                    <a:p>
                      <a:pPr algn="ctr" rtl="0" fontAlgn="t">
                        <a:spcBef>
                          <a:spcPts val="0"/>
                        </a:spcBef>
                        <a:spcAft>
                          <a:spcPts val="0"/>
                        </a:spcAft>
                      </a:pPr>
                      <a:r>
                        <a:rPr lang="en-US" sz="1400" b="1" i="0" u="none" strike="noStrike" dirty="0">
                          <a:solidFill>
                            <a:srgbClr val="212529"/>
                          </a:solidFill>
                          <a:effectLst/>
                          <a:latin typeface="Georgia" panose="02040502050405020303" pitchFamily="18" charset="0"/>
                        </a:rPr>
                        <a:t>Rs.12 Lakh to Rs 15 Lakh</a:t>
                      </a:r>
                      <a:endParaRPr lang="en-US" sz="2400" dirty="0">
                        <a:effectLst/>
                      </a:endParaRPr>
                    </a:p>
                    <a:p>
                      <a:pPr algn="ctr" fontAlgn="t"/>
                      <a:br>
                        <a:rPr lang="en-US" sz="2400" dirty="0">
                          <a:effectLst/>
                        </a:rPr>
                      </a:br>
                      <a:endParaRPr lang="en-US" sz="2400" dirty="0">
                        <a:effectLst/>
                      </a:endParaRPr>
                    </a:p>
                  </a:txBody>
                  <a:tcPr marL="62663" marR="62663" marT="62663" marB="62663" anchor="ctr"/>
                </a:tc>
                <a:tc>
                  <a:txBody>
                    <a:bodyPr/>
                    <a:lstStyle/>
                    <a:p>
                      <a:pPr algn="ctr" rtl="0" fontAlgn="t">
                        <a:spcBef>
                          <a:spcPts val="0"/>
                        </a:spcBef>
                        <a:spcAft>
                          <a:spcPts val="0"/>
                        </a:spcAft>
                      </a:pPr>
                      <a:r>
                        <a:rPr lang="en-US" sz="1400" b="1" i="0" u="none" strike="noStrike" dirty="0">
                          <a:solidFill>
                            <a:srgbClr val="212529"/>
                          </a:solidFill>
                          <a:effectLst/>
                          <a:latin typeface="Georgia" panose="02040502050405020303" pitchFamily="18" charset="0"/>
                        </a:rPr>
                        <a:t>20%.</a:t>
                      </a:r>
                      <a:endParaRPr lang="en-US" sz="2400" dirty="0">
                        <a:effectLst/>
                      </a:endParaRPr>
                    </a:p>
                  </a:txBody>
                  <a:tcPr marL="62663" marR="62663" marT="62663" marB="62663" anchor="ctr"/>
                </a:tc>
                <a:extLst>
                  <a:ext uri="{0D108BD9-81ED-4DB2-BD59-A6C34878D82A}">
                    <a16:rowId xmlns:a16="http://schemas.microsoft.com/office/drawing/2014/main" val="1401158193"/>
                  </a:ext>
                </a:extLst>
              </a:tr>
              <a:tr h="434759">
                <a:tc>
                  <a:txBody>
                    <a:bodyPr/>
                    <a:lstStyle/>
                    <a:p>
                      <a:pPr algn="ctr" rtl="0" fontAlgn="t">
                        <a:spcBef>
                          <a:spcPts val="0"/>
                        </a:spcBef>
                        <a:spcAft>
                          <a:spcPts val="0"/>
                        </a:spcAft>
                      </a:pPr>
                      <a:r>
                        <a:rPr lang="en-US" sz="1600" b="1" i="0" u="none" strike="noStrike" dirty="0">
                          <a:solidFill>
                            <a:srgbClr val="212529"/>
                          </a:solidFill>
                          <a:effectLst/>
                          <a:latin typeface="Georgia" panose="02040502050405020303" pitchFamily="18" charset="0"/>
                        </a:rPr>
                        <a:t>Above Rs 15 lakh </a:t>
                      </a:r>
                      <a:endParaRPr lang="en-US" sz="2800" dirty="0">
                        <a:effectLst/>
                      </a:endParaRPr>
                    </a:p>
                  </a:txBody>
                  <a:tcPr marL="62663" marR="62663" marT="62663" marB="62663" anchor="ctr"/>
                </a:tc>
                <a:tc>
                  <a:txBody>
                    <a:bodyPr/>
                    <a:lstStyle/>
                    <a:p>
                      <a:pPr algn="ctr" rtl="0" fontAlgn="t">
                        <a:spcBef>
                          <a:spcPts val="0"/>
                        </a:spcBef>
                        <a:spcAft>
                          <a:spcPts val="0"/>
                        </a:spcAft>
                      </a:pPr>
                      <a:r>
                        <a:rPr lang="en-US" sz="1600" b="1" i="0" u="none" strike="noStrike" dirty="0">
                          <a:solidFill>
                            <a:srgbClr val="212529"/>
                          </a:solidFill>
                          <a:effectLst/>
                          <a:latin typeface="Georgia" panose="02040502050405020303" pitchFamily="18" charset="0"/>
                        </a:rPr>
                        <a:t>30%</a:t>
                      </a:r>
                      <a:endParaRPr lang="en-US" sz="2800" dirty="0">
                        <a:effectLst/>
                      </a:endParaRPr>
                    </a:p>
                  </a:txBody>
                  <a:tcPr marL="62663" marR="62663" marT="62663" marB="62663" anchor="ctr"/>
                </a:tc>
                <a:tc>
                  <a:txBody>
                    <a:bodyPr/>
                    <a:lstStyle/>
                    <a:p>
                      <a:pPr algn="ctr" rtl="0" fontAlgn="t">
                        <a:spcBef>
                          <a:spcPts val="0"/>
                        </a:spcBef>
                        <a:spcAft>
                          <a:spcPts val="0"/>
                        </a:spcAft>
                      </a:pPr>
                      <a:r>
                        <a:rPr lang="en-US" sz="1600" b="1" i="0" u="none" strike="noStrike" dirty="0">
                          <a:solidFill>
                            <a:srgbClr val="212529"/>
                          </a:solidFill>
                          <a:effectLst/>
                          <a:latin typeface="Georgia" panose="02040502050405020303" pitchFamily="18" charset="0"/>
                        </a:rPr>
                        <a:t>Above Rs 15 lakh</a:t>
                      </a:r>
                      <a:endParaRPr lang="en-US" sz="2800" dirty="0">
                        <a:effectLst/>
                      </a:endParaRPr>
                    </a:p>
                  </a:txBody>
                  <a:tcPr marL="62663" marR="62663" marT="62663" marB="62663" anchor="ctr"/>
                </a:tc>
                <a:tc>
                  <a:txBody>
                    <a:bodyPr/>
                    <a:lstStyle/>
                    <a:p>
                      <a:pPr algn="ctr" rtl="0" fontAlgn="t">
                        <a:spcBef>
                          <a:spcPts val="0"/>
                        </a:spcBef>
                        <a:spcAft>
                          <a:spcPts val="0"/>
                        </a:spcAft>
                      </a:pPr>
                      <a:r>
                        <a:rPr lang="en-US" sz="1600" b="1" i="0" u="none" strike="noStrike" dirty="0">
                          <a:solidFill>
                            <a:srgbClr val="212529"/>
                          </a:solidFill>
                          <a:effectLst/>
                          <a:latin typeface="Georgia" panose="02040502050405020303" pitchFamily="18" charset="0"/>
                        </a:rPr>
                        <a:t>30%</a:t>
                      </a:r>
                      <a:endParaRPr lang="en-US" sz="2800" dirty="0">
                        <a:effectLst/>
                      </a:endParaRPr>
                    </a:p>
                  </a:txBody>
                  <a:tcPr marL="62663" marR="62663" marT="62663" marB="62663" anchor="ctr"/>
                </a:tc>
                <a:extLst>
                  <a:ext uri="{0D108BD9-81ED-4DB2-BD59-A6C34878D82A}">
                    <a16:rowId xmlns:a16="http://schemas.microsoft.com/office/drawing/2014/main" val="1529303468"/>
                  </a:ext>
                </a:extLst>
              </a:tr>
            </a:tbl>
          </a:graphicData>
        </a:graphic>
      </p:graphicFrame>
      <p:sp>
        <p:nvSpPr>
          <p:cNvPr id="3" name="TextBox 2">
            <a:extLst>
              <a:ext uri="{FF2B5EF4-FFF2-40B4-BE49-F238E27FC236}">
                <a16:creationId xmlns:a16="http://schemas.microsoft.com/office/drawing/2014/main" id="{ADCD54D2-B630-4DB9-A1DD-94F09129B761}"/>
              </a:ext>
            </a:extLst>
          </p:cNvPr>
          <p:cNvSpPr txBox="1"/>
          <p:nvPr/>
        </p:nvSpPr>
        <p:spPr>
          <a:xfrm>
            <a:off x="1139483" y="169203"/>
            <a:ext cx="9913034" cy="646331"/>
          </a:xfrm>
          <a:prstGeom prst="rect">
            <a:avLst/>
          </a:prstGeom>
          <a:noFill/>
        </p:spPr>
        <p:txBody>
          <a:bodyPr wrap="square" rtlCol="0">
            <a:spAutoFit/>
          </a:bodyPr>
          <a:lstStyle/>
          <a:p>
            <a:r>
              <a:rPr lang="en-US" sz="1800" b="1" dirty="0">
                <a:solidFill>
                  <a:prstClr val="black"/>
                </a:solidFill>
                <a:latin typeface="Gothic Uralic"/>
                <a:cs typeface="Gothic Uralic"/>
              </a:rPr>
              <a:t>NEW TAX RATE UNDER 115BAC FOR AY 2025-26 AS PER F. A (No. 2) 2024</a:t>
            </a:r>
          </a:p>
          <a:p>
            <a:endParaRPr lang="en-US" dirty="0"/>
          </a:p>
        </p:txBody>
      </p:sp>
    </p:spTree>
    <p:extLst>
      <p:ext uri="{BB962C8B-B14F-4D97-AF65-F5344CB8AC3E}">
        <p14:creationId xmlns:p14="http://schemas.microsoft.com/office/powerpoint/2010/main" val="3850621054"/>
      </p:ext>
    </p:extLst>
  </p:cSld>
  <p:clrMapOvr>
    <a:masterClrMapping/>
  </p:clrMapOvr>
  <p:transition>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00D86-0CFE-496A-B34F-BC36DBE7A135}"/>
              </a:ext>
            </a:extLst>
          </p:cNvPr>
          <p:cNvSpPr>
            <a:spLocks noGrp="1"/>
          </p:cNvSpPr>
          <p:nvPr>
            <p:ph type="title"/>
          </p:nvPr>
        </p:nvSpPr>
        <p:spPr>
          <a:xfrm>
            <a:off x="838200" y="365126"/>
            <a:ext cx="10515600" cy="675884"/>
          </a:xfrm>
        </p:spPr>
        <p:txBody>
          <a:bodyPr>
            <a:normAutofit fontScale="90000"/>
          </a:bodyPr>
          <a:lstStyle/>
          <a:p>
            <a:pPr algn="ctr" rtl="0">
              <a:spcBef>
                <a:spcPts val="0"/>
              </a:spcBef>
              <a:spcAft>
                <a:spcPts val="0"/>
              </a:spcAft>
            </a:pPr>
            <a:br>
              <a:rPr lang="en-US" sz="1800" b="1" i="0" u="none" strike="noStrike" dirty="0">
                <a:solidFill>
                  <a:srgbClr val="000000"/>
                </a:solidFill>
                <a:effectLst/>
                <a:latin typeface="Arial" panose="020B0604020202020204" pitchFamily="34" charset="0"/>
              </a:rPr>
            </a:br>
            <a:br>
              <a:rPr lang="en-US" sz="1800" b="1" i="0" u="none" strike="noStrike" dirty="0">
                <a:solidFill>
                  <a:srgbClr val="000000"/>
                </a:solidFill>
                <a:effectLst/>
                <a:latin typeface="Arial" panose="020B0604020202020204" pitchFamily="34" charset="0"/>
              </a:rPr>
            </a:br>
            <a:br>
              <a:rPr lang="en-US" sz="1800" b="1" i="0" u="none" strike="noStrike" dirty="0">
                <a:solidFill>
                  <a:srgbClr val="000000"/>
                </a:solidFill>
                <a:effectLst/>
                <a:latin typeface="Arial" panose="020B0604020202020204" pitchFamily="34" charset="0"/>
              </a:rPr>
            </a:br>
            <a:br>
              <a:rPr lang="en-US" sz="1800" b="1" i="0" u="none" strike="noStrike" dirty="0">
                <a:solidFill>
                  <a:srgbClr val="000000"/>
                </a:solidFill>
                <a:effectLst/>
                <a:latin typeface="Arial" panose="020B0604020202020204" pitchFamily="34" charset="0"/>
              </a:rPr>
            </a:br>
            <a:br>
              <a:rPr lang="en-US" sz="1800" b="1" i="0" u="none" strike="noStrike" dirty="0">
                <a:solidFill>
                  <a:srgbClr val="000000"/>
                </a:solidFill>
                <a:effectLst/>
                <a:latin typeface="Arial" panose="020B0604020202020204" pitchFamily="34" charset="0"/>
              </a:rPr>
            </a:br>
            <a:r>
              <a:rPr lang="en-US" sz="2200" b="1" i="0" u="none" strike="noStrike" dirty="0">
                <a:solidFill>
                  <a:srgbClr val="000000"/>
                </a:solidFill>
                <a:effectLst/>
                <a:latin typeface="Arial" panose="020B0604020202020204" pitchFamily="34" charset="0"/>
              </a:rPr>
              <a:t>Reduction of corporate tax rate to foreign companies from 40% to 35%</a:t>
            </a:r>
            <a:br>
              <a:rPr lang="en-US" sz="5300" b="0" dirty="0">
                <a:effectLst/>
              </a:rPr>
            </a:br>
            <a:br>
              <a:rPr lang="en-US" dirty="0"/>
            </a:br>
            <a:endParaRPr lang="en-US" dirty="0"/>
          </a:p>
        </p:txBody>
      </p:sp>
      <p:sp>
        <p:nvSpPr>
          <p:cNvPr id="3" name="Content Placeholder 2">
            <a:extLst>
              <a:ext uri="{FF2B5EF4-FFF2-40B4-BE49-F238E27FC236}">
                <a16:creationId xmlns:a16="http://schemas.microsoft.com/office/drawing/2014/main" id="{0143EB02-6617-4F97-BFE1-54559428D853}"/>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pPr marL="0" indent="0">
              <a:buNone/>
            </a:pPr>
            <a:r>
              <a:rPr lang="en-US" dirty="0"/>
              <a:t>In the case of a company other than a domestic company, it is proposed that the rates of tax be reduced from 40% to 35% on income other than income chargeable at special rates, as specified in the respective sections of Chapter XII of the Act.</a:t>
            </a:r>
          </a:p>
          <a:p>
            <a:pPr marL="0" indent="0">
              <a:buNone/>
            </a:pPr>
            <a:endParaRPr lang="en-US" dirty="0"/>
          </a:p>
          <a:p>
            <a:pPr marL="0" indent="0">
              <a:buNone/>
            </a:pPr>
            <a:r>
              <a:rPr lang="en-US" dirty="0"/>
              <a:t>Rate of TDS also reduced from 40% to 35% on payment to foreign company.</a:t>
            </a:r>
          </a:p>
          <a:p>
            <a:pPr marL="0" indent="0">
              <a:buNone/>
            </a:pPr>
            <a:endParaRPr lang="en-US" dirty="0"/>
          </a:p>
        </p:txBody>
      </p:sp>
    </p:spTree>
    <p:extLst>
      <p:ext uri="{BB962C8B-B14F-4D97-AF65-F5344CB8AC3E}">
        <p14:creationId xmlns:p14="http://schemas.microsoft.com/office/powerpoint/2010/main" val="1347250118"/>
      </p:ext>
    </p:extLst>
  </p:cSld>
  <p:clrMapOvr>
    <a:masterClrMapping/>
  </p:clrMapOvr>
  <p:transition>
    <p:wedg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RCM -09-06-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2360</TotalTime>
  <Words>9438</Words>
  <Application>Microsoft Office PowerPoint</Application>
  <PresentationFormat>Widescreen</PresentationFormat>
  <Paragraphs>434</Paragraphs>
  <Slides>63</Slides>
  <Notes>2</Notes>
  <HiddenSlides>0</HiddenSlides>
  <MMClips>0</MMClips>
  <ScaleCrop>false</ScaleCrop>
  <HeadingPairs>
    <vt:vector size="6" baseType="variant">
      <vt:variant>
        <vt:lpstr>Fonts Used</vt:lpstr>
      </vt:variant>
      <vt:variant>
        <vt:i4>9</vt:i4>
      </vt:variant>
      <vt:variant>
        <vt:lpstr>Theme</vt:lpstr>
      </vt:variant>
      <vt:variant>
        <vt:i4>5</vt:i4>
      </vt:variant>
      <vt:variant>
        <vt:lpstr>Slide Titles</vt:lpstr>
      </vt:variant>
      <vt:variant>
        <vt:i4>63</vt:i4>
      </vt:variant>
    </vt:vector>
  </HeadingPairs>
  <TitlesOfParts>
    <vt:vector size="77" baseType="lpstr">
      <vt:lpstr>Arial</vt:lpstr>
      <vt:lpstr>Calibri</vt:lpstr>
      <vt:lpstr>Calibri Light</vt:lpstr>
      <vt:lpstr>Garamond</vt:lpstr>
      <vt:lpstr>Georgia</vt:lpstr>
      <vt:lpstr>Gothic Uralic</vt:lpstr>
      <vt:lpstr>Times New Roman</vt:lpstr>
      <vt:lpstr>TimesNewRomanPSMT</vt:lpstr>
      <vt:lpstr>Wingdings</vt:lpstr>
      <vt:lpstr>Office Theme</vt:lpstr>
      <vt:lpstr>2_Office Theme</vt:lpstr>
      <vt:lpstr>RCM -09-06-2019</vt:lpstr>
      <vt:lpstr>1_Office Theme</vt:lpstr>
      <vt:lpstr>3_Office Theme</vt:lpstr>
      <vt:lpstr>PowerPoint Presentation</vt:lpstr>
      <vt:lpstr>  P. P SINGH.  LLM, LLB, FCA, CS, GSTCC, B.Sc. (H)  Contact No. +91-9711521060, 9871229590 cappsingh@gmail.com  </vt:lpstr>
      <vt:lpstr>PowerPoint Presentation</vt:lpstr>
      <vt:lpstr>Contents for discussion</vt:lpstr>
      <vt:lpstr>Changes in standard deduction- section 16</vt:lpstr>
      <vt:lpstr>Increase in- family pension standard deduction</vt:lpstr>
      <vt:lpstr>PowerPoint Presentation</vt:lpstr>
      <vt:lpstr>PowerPoint Presentation</vt:lpstr>
      <vt:lpstr>     Reduction of corporate tax rate to foreign companies from 40% to 35%  </vt:lpstr>
      <vt:lpstr>     Angel Tax to be abolished by April 1, 2025  </vt:lpstr>
      <vt:lpstr> Section 87A </vt:lpstr>
      <vt:lpstr>Reporting of Other Income/loss of house property of Employee to employer  for  TDS on such income –Now amended by F.A (No.2)-2024</vt:lpstr>
      <vt:lpstr>Section-192(2B) Finance Act (No.2)-2024</vt:lpstr>
      <vt:lpstr>CHANGES IN TDS PROVISIONS THROGH F.A(No.2) 2024</vt:lpstr>
      <vt:lpstr>PowerPoint Presentation</vt:lpstr>
      <vt:lpstr>   TDS On of remuneration, interest  to Partners. New section 194 -T from 1-4-2025  </vt:lpstr>
      <vt:lpstr>TCS under sub-section (1F) of section 206C on notified goods </vt:lpstr>
      <vt:lpstr>     Amendment of provisions of TDS on sale of immovable property in section 194IA  amendments will take effect from the 1st day of October, 2024.  limit of Rs 50 Lakh to be checked per property and not per Payer or per Payee in the case of Joint Property   </vt:lpstr>
      <vt:lpstr>Section 194C  and 194J are mutually exclusive</vt:lpstr>
      <vt:lpstr>PowerPoint Presentation</vt:lpstr>
      <vt:lpstr>PowerPoint Presentation</vt:lpstr>
      <vt:lpstr>Time limit for correction statement of TDS section 200</vt:lpstr>
      <vt:lpstr>Amendment in section 28 – house property income Vs. business income</vt:lpstr>
      <vt:lpstr>Deduction limit for employer contribution to pension scheme – enhanced from 10% to 14% of  salary - section 36(1)(iva).</vt:lpstr>
      <vt:lpstr>Explanation to section 37(1)- new clause (iv)  </vt:lpstr>
      <vt:lpstr>increase in partner remuneration limit – section 40b</vt:lpstr>
      <vt:lpstr>Changes in Capital gain </vt:lpstr>
      <vt:lpstr>Deemed short term capital gain  section 55A</vt:lpstr>
      <vt:lpstr>Changes in tax rate on short term capital gain </vt:lpstr>
      <vt:lpstr>Tax rate on long term capital gain</vt:lpstr>
      <vt:lpstr>Changes in the taxation of NGO </vt:lpstr>
      <vt:lpstr>Merger of charitable trusts or institutions in certain cases. New section 12AC with effect from the 1st day of April, 2025, </vt:lpstr>
      <vt:lpstr>Merger of new and old  scheme of approval </vt:lpstr>
      <vt:lpstr>Power of Condonation- late application for registration u/s 12A(1)(ac) </vt:lpstr>
      <vt:lpstr>Time limit for passing approval order  changed- Amendment of section 12AB (3)</vt:lpstr>
      <vt:lpstr>Taxation of buy back of shares of a domestic company</vt:lpstr>
      <vt:lpstr>introduction of block assessment provisions in cases of search under Section 132 and requisition under section 132A. </vt:lpstr>
      <vt:lpstr>PowerPoint Presentation</vt:lpstr>
      <vt:lpstr>Meaning of ‘block period’ </vt:lpstr>
      <vt:lpstr>Regular  assessments  for  the  block  period  shall  abate. </vt:lpstr>
      <vt:lpstr>undisclosed  income</vt:lpstr>
      <vt:lpstr>Computation of undisclosed income</vt:lpstr>
      <vt:lpstr>Handing over to jurisdictional officer  </vt:lpstr>
      <vt:lpstr>Tax rate on undisclosed income </vt:lpstr>
      <vt:lpstr>Time limit for block assessment </vt:lpstr>
      <vt:lpstr>Notice for return u/s 158BC(1)(a) </vt:lpstr>
      <vt:lpstr>Changes in re-assessment provisions </vt:lpstr>
      <vt:lpstr>List of relevant sections reassessment /income escaping assessment  </vt:lpstr>
      <vt:lpstr>PowerPoint Presentation</vt:lpstr>
      <vt:lpstr>   Procedure before issuance of notice under section 148.  refer section 148A.  where  information  with  A.O  suggests  that  the  income  chargeable  to  tax  has escaped assessment, the AO before issuing notice u/s 148 , issue SCN (as to why notice u/s148 could not be issued)  along with information which suggest that income chargeable to tax has escaped.  Procedure of section 148A not applicable where the A.O has received information under the notified scheme in section 135A.      </vt:lpstr>
      <vt:lpstr> Procedure before issuance of notice under section 148.  refer section 148A.  On receiving SCN (as to why notice u/s148 could not be issued)  along with information which suggest that income chargeable to tax has escaped, Assessee to furnish reply within specified time. Refer section 148A(2)      </vt:lpstr>
      <vt:lpstr> Procedure before issuance of notice under section 148.  refer section 148A.  On receiving reply of assessee u/s 148A(2)  and material available on record, the  AO shall pass order  with prior approval of specified authority determining  fitness of case for issuance of notice u/s 148.   Refer section 148A(3)      </vt:lpstr>
      <vt:lpstr> Procedure before issuance of notice under section 148.  refer section 148A.   No notice required u/s 148A.   Refer section 148A(4)      </vt:lpstr>
      <vt:lpstr>Notice for return filing u/s 148 along with order passed u/s148(3)  refer section 148(1)</vt:lpstr>
      <vt:lpstr>PowerPoint Presentation</vt:lpstr>
      <vt:lpstr>information with the A.O which suggests that the income chargeable to tax has escaped assessment.  refer section 148(3)</vt:lpstr>
      <vt:lpstr>PowerPoint Presentation</vt:lpstr>
      <vt:lpstr>The time limitation for issuance of notice under section 148A reduced and maximum time limit shall be 3 years in normal case /5 years in special cases  section 149 (2)</vt:lpstr>
      <vt:lpstr>Time limit in notice u/s 148 for ITR filing  refer section 149(1)</vt:lpstr>
      <vt:lpstr>approving authority for issuance of notice:   section 151 </vt:lpstr>
      <vt:lpstr>Saving clause –  old action before 01-09-2024  </vt:lpstr>
      <vt:lpstr>Time limit for preferring appeal to ITAT by tax department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Income tax TDS , ITR and Form 16</dc:title>
  <dc:creator>CAPPSINGH</dc:creator>
  <cp:lastModifiedBy>PPSINGH</cp:lastModifiedBy>
  <cp:revision>357</cp:revision>
  <dcterms:created xsi:type="dcterms:W3CDTF">2020-02-03T12:31:54Z</dcterms:created>
  <dcterms:modified xsi:type="dcterms:W3CDTF">2024-09-12T08:46:20Z</dcterms:modified>
</cp:coreProperties>
</file>